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365" r:id="rId2"/>
    <p:sldId id="583" r:id="rId3"/>
    <p:sldId id="493" r:id="rId4"/>
    <p:sldId id="531" r:id="rId5"/>
    <p:sldId id="533" r:id="rId6"/>
    <p:sldId id="532" r:id="rId7"/>
    <p:sldId id="534" r:id="rId8"/>
    <p:sldId id="582" r:id="rId9"/>
    <p:sldId id="571" r:id="rId10"/>
    <p:sldId id="567" r:id="rId11"/>
    <p:sldId id="570" r:id="rId12"/>
    <p:sldId id="584" r:id="rId13"/>
    <p:sldId id="585" r:id="rId14"/>
    <p:sldId id="579" r:id="rId15"/>
    <p:sldId id="536" r:id="rId16"/>
    <p:sldId id="521" r:id="rId17"/>
    <p:sldId id="522" r:id="rId18"/>
    <p:sldId id="523" r:id="rId19"/>
    <p:sldId id="517" r:id="rId20"/>
    <p:sldId id="580" r:id="rId21"/>
    <p:sldId id="496" r:id="rId22"/>
    <p:sldId id="497" r:id="rId23"/>
    <p:sldId id="581" r:id="rId24"/>
    <p:sldId id="498" r:id="rId25"/>
    <p:sldId id="572" r:id="rId26"/>
    <p:sldId id="573" r:id="rId27"/>
    <p:sldId id="277" r:id="rId28"/>
    <p:sldId id="276" r:id="rId29"/>
    <p:sldId id="53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2"/>
    <p:restoredTop sz="89394"/>
  </p:normalViewPr>
  <p:slideViewPr>
    <p:cSldViewPr snapToGrid="0" snapToObjects="1">
      <p:cViewPr varScale="1">
        <p:scale>
          <a:sx n="140" d="100"/>
          <a:sy n="140" d="100"/>
        </p:scale>
        <p:origin x="15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802C5A-2053-0444-85DC-04537F646974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1613808-1089-4E4B-8BD6-FC876D5D74C6}">
      <dgm:prSet phldrT="[文本]"/>
      <dgm:spPr/>
      <dgm:t>
        <a:bodyPr/>
        <a:lstStyle/>
        <a:p>
          <a:r>
            <a:rPr lang="zh-CN" altLang="en-US" dirty="0"/>
            <a:t>理解</a:t>
          </a:r>
        </a:p>
      </dgm:t>
    </dgm:pt>
    <dgm:pt modelId="{15E5294F-18CC-E34C-A51F-3C6F28683EBE}" type="parTrans" cxnId="{4CAA0C88-3E54-B342-A46E-9E506A118C5B}">
      <dgm:prSet/>
      <dgm:spPr/>
      <dgm:t>
        <a:bodyPr/>
        <a:lstStyle/>
        <a:p>
          <a:endParaRPr lang="zh-CN" altLang="en-US"/>
        </a:p>
      </dgm:t>
    </dgm:pt>
    <dgm:pt modelId="{BE51FE26-7C07-DF47-8D4A-D5E577EEE6F3}" type="sibTrans" cxnId="{4CAA0C88-3E54-B342-A46E-9E506A118C5B}">
      <dgm:prSet/>
      <dgm:spPr/>
      <dgm:t>
        <a:bodyPr/>
        <a:lstStyle/>
        <a:p>
          <a:endParaRPr lang="zh-CN" altLang="en-US"/>
        </a:p>
      </dgm:t>
    </dgm:pt>
    <dgm:pt modelId="{6634F9AA-BD10-774C-B564-D082CC8F0F5D}">
      <dgm:prSet phldrT="[文本]"/>
      <dgm:spPr/>
      <dgm:t>
        <a:bodyPr/>
        <a:lstStyle/>
        <a:p>
          <a:r>
            <a:rPr lang="zh-CN" altLang="en-US" dirty="0"/>
            <a:t>不可能差分分析的主要思想</a:t>
          </a:r>
        </a:p>
      </dgm:t>
    </dgm:pt>
    <dgm:pt modelId="{2EF4EF04-05F6-4341-A927-05EDE312F8C3}" type="parTrans" cxnId="{5C7F1FC8-54AF-894C-8A6C-92AAF7230737}">
      <dgm:prSet/>
      <dgm:spPr/>
      <dgm:t>
        <a:bodyPr/>
        <a:lstStyle/>
        <a:p>
          <a:endParaRPr lang="zh-CN" altLang="en-US"/>
        </a:p>
      </dgm:t>
    </dgm:pt>
    <dgm:pt modelId="{49F1C98C-38B1-DB41-80CA-EDDF8CEAD6D7}" type="sibTrans" cxnId="{5C7F1FC8-54AF-894C-8A6C-92AAF7230737}">
      <dgm:prSet/>
      <dgm:spPr/>
      <dgm:t>
        <a:bodyPr/>
        <a:lstStyle/>
        <a:p>
          <a:endParaRPr lang="zh-CN" altLang="en-US"/>
        </a:p>
      </dgm:t>
    </dgm:pt>
    <dgm:pt modelId="{7535EF1E-B797-444A-B1C5-DFA00ED9E064}">
      <dgm:prSet phldrT="[文本]"/>
      <dgm:spPr/>
      <dgm:t>
        <a:bodyPr/>
        <a:lstStyle/>
        <a:p>
          <a:r>
            <a:rPr lang="zh-CN" altLang="en-US" dirty="0"/>
            <a:t>掌握</a:t>
          </a:r>
        </a:p>
      </dgm:t>
    </dgm:pt>
    <dgm:pt modelId="{62241F55-23A3-C04A-8258-D0A2C8E1F1B6}" type="parTrans" cxnId="{04313C74-C757-2440-9D03-FC4ED81840AC}">
      <dgm:prSet/>
      <dgm:spPr/>
      <dgm:t>
        <a:bodyPr/>
        <a:lstStyle/>
        <a:p>
          <a:endParaRPr lang="zh-CN" altLang="en-US"/>
        </a:p>
      </dgm:t>
    </dgm:pt>
    <dgm:pt modelId="{A0FC1F51-0445-1D4B-A3CA-B75AA9070DE8}" type="sibTrans" cxnId="{04313C74-C757-2440-9D03-FC4ED81840AC}">
      <dgm:prSet/>
      <dgm:spPr/>
      <dgm:t>
        <a:bodyPr/>
        <a:lstStyle/>
        <a:p>
          <a:endParaRPr lang="zh-CN" altLang="en-US"/>
        </a:p>
      </dgm:t>
    </dgm:pt>
    <dgm:pt modelId="{0B80F536-0404-F343-B191-E1586E2956F5}">
      <dgm:prSet phldrT="[文本]"/>
      <dgm:spPr/>
      <dgm:t>
        <a:bodyPr/>
        <a:lstStyle/>
        <a:p>
          <a:r>
            <a:rPr kumimoji="1" lang="zh-CN" altLang="en-US"/>
            <a:t>差分特性的定义及传播规则</a:t>
          </a:r>
          <a:endParaRPr lang="zh-CN" altLang="en-US" dirty="0"/>
        </a:p>
      </dgm:t>
    </dgm:pt>
    <dgm:pt modelId="{00968C68-03BD-BF47-8B8C-262DB3B38E6B}" type="parTrans" cxnId="{A654F9E8-19EA-1C45-B477-1C8DD601DE6B}">
      <dgm:prSet/>
      <dgm:spPr/>
      <dgm:t>
        <a:bodyPr/>
        <a:lstStyle/>
        <a:p>
          <a:endParaRPr lang="zh-CN" altLang="en-US"/>
        </a:p>
      </dgm:t>
    </dgm:pt>
    <dgm:pt modelId="{8A4297B8-9B7B-CD4D-80EF-3468D320658C}" type="sibTrans" cxnId="{A654F9E8-19EA-1C45-B477-1C8DD601DE6B}">
      <dgm:prSet/>
      <dgm:spPr/>
      <dgm:t>
        <a:bodyPr/>
        <a:lstStyle/>
        <a:p>
          <a:endParaRPr lang="zh-CN" altLang="en-US"/>
        </a:p>
      </dgm:t>
    </dgm:pt>
    <dgm:pt modelId="{13996C8E-5D74-7E4C-87A6-AADA93A5DCC7}">
      <dgm:prSet phldrT="[文本]"/>
      <dgm:spPr/>
      <dgm:t>
        <a:bodyPr/>
        <a:lstStyle/>
        <a:p>
          <a:r>
            <a:rPr kumimoji="1" lang="en-US" altLang="zh-CN" dirty="0"/>
            <a:t>5</a:t>
          </a:r>
          <a:r>
            <a:rPr kumimoji="1" lang="zh-CN" altLang="en-US" dirty="0"/>
            <a:t>轮</a:t>
          </a:r>
          <a:r>
            <a:rPr kumimoji="1" lang="en-US" altLang="zh-CN" dirty="0"/>
            <a:t>Feistel</a:t>
          </a:r>
          <a:r>
            <a:rPr kumimoji="1" lang="zh-CN" altLang="en-US" dirty="0"/>
            <a:t>结构的不可能差分的推导</a:t>
          </a:r>
          <a:endParaRPr lang="zh-CN" altLang="en-US" dirty="0"/>
        </a:p>
      </dgm:t>
    </dgm:pt>
    <dgm:pt modelId="{B11424F1-8751-9C44-ABD1-70E71310F3E4}" type="parTrans" cxnId="{9D886080-C753-B342-83F2-E283D9844DF6}">
      <dgm:prSet/>
      <dgm:spPr/>
      <dgm:t>
        <a:bodyPr/>
        <a:lstStyle/>
        <a:p>
          <a:endParaRPr lang="zh-CN" altLang="en-US"/>
        </a:p>
      </dgm:t>
    </dgm:pt>
    <dgm:pt modelId="{37352987-137F-684B-8598-43B93F8036C8}" type="sibTrans" cxnId="{9D886080-C753-B342-83F2-E283D9844DF6}">
      <dgm:prSet/>
      <dgm:spPr/>
      <dgm:t>
        <a:bodyPr/>
        <a:lstStyle/>
        <a:p>
          <a:endParaRPr lang="zh-CN" altLang="en-US"/>
        </a:p>
      </dgm:t>
    </dgm:pt>
    <dgm:pt modelId="{40667B11-7014-A447-99DF-8D2E0CCCA9BD}">
      <dgm:prSet phldrT="[文本]"/>
      <dgm:spPr/>
      <dgm:t>
        <a:bodyPr/>
        <a:lstStyle/>
        <a:p>
          <a:r>
            <a:rPr lang="zh-CN" altLang="en-US" dirty="0"/>
            <a:t>推演</a:t>
          </a:r>
        </a:p>
      </dgm:t>
    </dgm:pt>
    <dgm:pt modelId="{D14CECF7-6940-1143-B086-817D5797EABD}" type="parTrans" cxnId="{FE342D7F-2959-EF42-87C0-76E31CB2DE36}">
      <dgm:prSet/>
      <dgm:spPr/>
      <dgm:t>
        <a:bodyPr/>
        <a:lstStyle/>
        <a:p>
          <a:endParaRPr lang="zh-CN" altLang="en-US"/>
        </a:p>
      </dgm:t>
    </dgm:pt>
    <dgm:pt modelId="{FD634BCE-9AE1-A647-8873-758A224F0127}" type="sibTrans" cxnId="{FE342D7F-2959-EF42-87C0-76E31CB2DE36}">
      <dgm:prSet/>
      <dgm:spPr/>
      <dgm:t>
        <a:bodyPr/>
        <a:lstStyle/>
        <a:p>
          <a:endParaRPr lang="zh-CN" altLang="en-US"/>
        </a:p>
      </dgm:t>
    </dgm:pt>
    <dgm:pt modelId="{F43EBAA4-4B2E-6B4E-A19D-713BF7E7B11F}">
      <dgm:prSet phldrT="[文本]" custT="1"/>
      <dgm:spPr/>
      <dgm:t>
        <a:bodyPr/>
        <a:lstStyle/>
        <a:p>
          <a:r>
            <a:rPr kumimoji="1" lang="zh-CN" altLang="en-US" sz="3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方正姚体"/>
              <a:cs typeface="+mn-cs"/>
            </a:rPr>
            <a:t>不可能差分的矛盾类型</a:t>
          </a:r>
        </a:p>
      </dgm:t>
    </dgm:pt>
    <dgm:pt modelId="{114C0F3A-086C-B044-86B2-7DD2B0AA7DA4}" type="parTrans" cxnId="{80CA97C9-9218-7641-A1B4-A9EEF2729AF9}">
      <dgm:prSet/>
      <dgm:spPr/>
      <dgm:t>
        <a:bodyPr/>
        <a:lstStyle/>
        <a:p>
          <a:endParaRPr lang="zh-CN" altLang="en-US"/>
        </a:p>
      </dgm:t>
    </dgm:pt>
    <dgm:pt modelId="{521CF22E-7E6E-624D-99CA-1DF21C4DD47D}" type="sibTrans" cxnId="{80CA97C9-9218-7641-A1B4-A9EEF2729AF9}">
      <dgm:prSet/>
      <dgm:spPr/>
      <dgm:t>
        <a:bodyPr/>
        <a:lstStyle/>
        <a:p>
          <a:endParaRPr lang="zh-CN" altLang="en-US"/>
        </a:p>
      </dgm:t>
    </dgm:pt>
    <dgm:pt modelId="{5905107C-34CB-F441-93BF-A398FCE378B0}">
      <dgm:prSet phldrT="[文本]" custT="1"/>
      <dgm:spPr/>
      <dgm:t>
        <a:bodyPr/>
        <a:lstStyle/>
        <a:p>
          <a:r>
            <a:rPr kumimoji="1" lang="zh-CN" altLang="en-US" sz="3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方正姚体"/>
              <a:cs typeface="+mn-cs"/>
            </a:rPr>
            <a:t>不可能差分的自动化搜索</a:t>
          </a:r>
        </a:p>
      </dgm:t>
    </dgm:pt>
    <dgm:pt modelId="{ED37BC0B-8765-094A-9E80-2E0557606818}" type="parTrans" cxnId="{6D323A97-90F6-B842-BF11-E39B324E09A0}">
      <dgm:prSet/>
      <dgm:spPr/>
      <dgm:t>
        <a:bodyPr/>
        <a:lstStyle/>
        <a:p>
          <a:endParaRPr lang="zh-CN" altLang="en-US"/>
        </a:p>
      </dgm:t>
    </dgm:pt>
    <dgm:pt modelId="{1A32318A-9E0E-744B-AB9B-467D76403E4A}" type="sibTrans" cxnId="{6D323A97-90F6-B842-BF11-E39B324E09A0}">
      <dgm:prSet/>
      <dgm:spPr/>
      <dgm:t>
        <a:bodyPr/>
        <a:lstStyle/>
        <a:p>
          <a:endParaRPr lang="zh-CN" altLang="en-US"/>
        </a:p>
      </dgm:t>
    </dgm:pt>
    <dgm:pt modelId="{F25034A1-6A6A-4945-A93A-DE7E9A3765CB}">
      <dgm:prSet phldrT="[文本]"/>
      <dgm:spPr/>
      <dgm:t>
        <a:bodyPr/>
        <a:lstStyle/>
        <a:p>
          <a:r>
            <a:rPr lang="zh-CN" altLang="en-US" dirty="0"/>
            <a:t>不可能差分的矛盾点</a:t>
          </a:r>
        </a:p>
      </dgm:t>
    </dgm:pt>
    <dgm:pt modelId="{0ACF8037-C377-F54C-958B-545CDD144B80}" type="parTrans" cxnId="{DD1FA28D-32A7-FC4A-83D5-5CDCF79E6106}">
      <dgm:prSet/>
      <dgm:spPr/>
      <dgm:t>
        <a:bodyPr/>
        <a:lstStyle/>
        <a:p>
          <a:endParaRPr lang="zh-CN" altLang="en-US"/>
        </a:p>
      </dgm:t>
    </dgm:pt>
    <dgm:pt modelId="{581877B0-7147-8240-9418-CAF6F8AE4452}" type="sibTrans" cxnId="{DD1FA28D-32A7-FC4A-83D5-5CDCF79E6106}">
      <dgm:prSet/>
      <dgm:spPr/>
      <dgm:t>
        <a:bodyPr/>
        <a:lstStyle/>
        <a:p>
          <a:endParaRPr lang="zh-CN" altLang="en-US"/>
        </a:p>
      </dgm:t>
    </dgm:pt>
    <dgm:pt modelId="{B6DFBC46-E4B5-4549-8B9F-A56ABAE3B0AF}" type="pres">
      <dgm:prSet presAssocID="{1C802C5A-2053-0444-85DC-04537F646974}" presName="linearFlow" presStyleCnt="0">
        <dgm:presLayoutVars>
          <dgm:dir/>
          <dgm:animLvl val="lvl"/>
          <dgm:resizeHandles val="exact"/>
        </dgm:presLayoutVars>
      </dgm:prSet>
      <dgm:spPr/>
    </dgm:pt>
    <dgm:pt modelId="{7B5C3CCD-0566-F042-B107-40F795DB3D76}" type="pres">
      <dgm:prSet presAssocID="{41613808-1089-4E4B-8BD6-FC876D5D74C6}" presName="composite" presStyleCnt="0"/>
      <dgm:spPr/>
    </dgm:pt>
    <dgm:pt modelId="{3E6EB9AC-80DA-6547-A9F0-7A7C389B7E74}" type="pres">
      <dgm:prSet presAssocID="{41613808-1089-4E4B-8BD6-FC876D5D74C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2281BBF-8832-0A4B-8F8E-4BC6E7DE538B}" type="pres">
      <dgm:prSet presAssocID="{41613808-1089-4E4B-8BD6-FC876D5D74C6}" presName="descendantText" presStyleLbl="alignAcc1" presStyleIdx="0" presStyleCnt="3">
        <dgm:presLayoutVars>
          <dgm:bulletEnabled val="1"/>
        </dgm:presLayoutVars>
      </dgm:prSet>
      <dgm:spPr/>
    </dgm:pt>
    <dgm:pt modelId="{48810193-C0CC-BE42-A5B4-8012E90D1AB4}" type="pres">
      <dgm:prSet presAssocID="{BE51FE26-7C07-DF47-8D4A-D5E577EEE6F3}" presName="sp" presStyleCnt="0"/>
      <dgm:spPr/>
    </dgm:pt>
    <dgm:pt modelId="{F9A9FFC6-72C4-5243-8A8A-508EE5E8EC28}" type="pres">
      <dgm:prSet presAssocID="{7535EF1E-B797-444A-B1C5-DFA00ED9E064}" presName="composite" presStyleCnt="0"/>
      <dgm:spPr/>
    </dgm:pt>
    <dgm:pt modelId="{748EA4D2-05E9-CF4A-9CA7-4EF4A695A3A0}" type="pres">
      <dgm:prSet presAssocID="{7535EF1E-B797-444A-B1C5-DFA00ED9E06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1BF17BF-09B4-B849-96D4-267B3E43DAF1}" type="pres">
      <dgm:prSet presAssocID="{7535EF1E-B797-444A-B1C5-DFA00ED9E064}" presName="descendantText" presStyleLbl="alignAcc1" presStyleIdx="1" presStyleCnt="3">
        <dgm:presLayoutVars>
          <dgm:bulletEnabled val="1"/>
        </dgm:presLayoutVars>
      </dgm:prSet>
      <dgm:spPr/>
    </dgm:pt>
    <dgm:pt modelId="{54E5F7CF-DA25-D044-B1ED-031CF0E77D3B}" type="pres">
      <dgm:prSet presAssocID="{A0FC1F51-0445-1D4B-A3CA-B75AA9070DE8}" presName="sp" presStyleCnt="0"/>
      <dgm:spPr/>
    </dgm:pt>
    <dgm:pt modelId="{4643232C-CCB4-064D-8FC8-93515F46E83F}" type="pres">
      <dgm:prSet presAssocID="{40667B11-7014-A447-99DF-8D2E0CCCA9BD}" presName="composite" presStyleCnt="0"/>
      <dgm:spPr/>
    </dgm:pt>
    <dgm:pt modelId="{677A8AC4-8EBE-1543-9AB8-7BBE70CE93E6}" type="pres">
      <dgm:prSet presAssocID="{40667B11-7014-A447-99DF-8D2E0CCCA9B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CE4CA2E-8E00-CE41-88FE-8FD35CF48192}" type="pres">
      <dgm:prSet presAssocID="{40667B11-7014-A447-99DF-8D2E0CCCA9B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2DF1904-AA05-9B46-96DF-1C0D59A15F8D}" type="presOf" srcId="{F25034A1-6A6A-4945-A93A-DE7E9A3765CB}" destId="{D2281BBF-8832-0A4B-8F8E-4BC6E7DE538B}" srcOrd="0" destOrd="1" presId="urn:microsoft.com/office/officeart/2005/8/layout/chevron2"/>
    <dgm:cxn modelId="{11562C35-F2E2-274A-A197-B072842E5CB9}" type="presOf" srcId="{5905107C-34CB-F441-93BF-A398FCE378B0}" destId="{BCE4CA2E-8E00-CE41-88FE-8FD35CF48192}" srcOrd="0" destOrd="1" presId="urn:microsoft.com/office/officeart/2005/8/layout/chevron2"/>
    <dgm:cxn modelId="{B6EC1061-CD8E-B54B-B42A-FC4A27F31E9F}" type="presOf" srcId="{7535EF1E-B797-444A-B1C5-DFA00ED9E064}" destId="{748EA4D2-05E9-CF4A-9CA7-4EF4A695A3A0}" srcOrd="0" destOrd="0" presId="urn:microsoft.com/office/officeart/2005/8/layout/chevron2"/>
    <dgm:cxn modelId="{84BDC644-BBC8-9842-8C7B-2030810EEB82}" type="presOf" srcId="{13996C8E-5D74-7E4C-87A6-AADA93A5DCC7}" destId="{81BF17BF-09B4-B849-96D4-267B3E43DAF1}" srcOrd="0" destOrd="1" presId="urn:microsoft.com/office/officeart/2005/8/layout/chevron2"/>
    <dgm:cxn modelId="{19779C50-CEF5-FA4D-9BDF-4C1A7A7E6562}" type="presOf" srcId="{1C802C5A-2053-0444-85DC-04537F646974}" destId="{B6DFBC46-E4B5-4549-8B9F-A56ABAE3B0AF}" srcOrd="0" destOrd="0" presId="urn:microsoft.com/office/officeart/2005/8/layout/chevron2"/>
    <dgm:cxn modelId="{04313C74-C757-2440-9D03-FC4ED81840AC}" srcId="{1C802C5A-2053-0444-85DC-04537F646974}" destId="{7535EF1E-B797-444A-B1C5-DFA00ED9E064}" srcOrd="1" destOrd="0" parTransId="{62241F55-23A3-C04A-8258-D0A2C8E1F1B6}" sibTransId="{A0FC1F51-0445-1D4B-A3CA-B75AA9070DE8}"/>
    <dgm:cxn modelId="{3891367E-3CDA-2E49-B31F-075D189816C4}" type="presOf" srcId="{6634F9AA-BD10-774C-B564-D082CC8F0F5D}" destId="{D2281BBF-8832-0A4B-8F8E-4BC6E7DE538B}" srcOrd="0" destOrd="0" presId="urn:microsoft.com/office/officeart/2005/8/layout/chevron2"/>
    <dgm:cxn modelId="{FE342D7F-2959-EF42-87C0-76E31CB2DE36}" srcId="{1C802C5A-2053-0444-85DC-04537F646974}" destId="{40667B11-7014-A447-99DF-8D2E0CCCA9BD}" srcOrd="2" destOrd="0" parTransId="{D14CECF7-6940-1143-B086-817D5797EABD}" sibTransId="{FD634BCE-9AE1-A647-8873-758A224F0127}"/>
    <dgm:cxn modelId="{6395377F-6030-1645-8DDC-1E7C9E7611DE}" type="presOf" srcId="{F43EBAA4-4B2E-6B4E-A19D-713BF7E7B11F}" destId="{BCE4CA2E-8E00-CE41-88FE-8FD35CF48192}" srcOrd="0" destOrd="0" presId="urn:microsoft.com/office/officeart/2005/8/layout/chevron2"/>
    <dgm:cxn modelId="{9D886080-C753-B342-83F2-E283D9844DF6}" srcId="{7535EF1E-B797-444A-B1C5-DFA00ED9E064}" destId="{13996C8E-5D74-7E4C-87A6-AADA93A5DCC7}" srcOrd="1" destOrd="0" parTransId="{B11424F1-8751-9C44-ABD1-70E71310F3E4}" sibTransId="{37352987-137F-684B-8598-43B93F8036C8}"/>
    <dgm:cxn modelId="{4CAA0C88-3E54-B342-A46E-9E506A118C5B}" srcId="{1C802C5A-2053-0444-85DC-04537F646974}" destId="{41613808-1089-4E4B-8BD6-FC876D5D74C6}" srcOrd="0" destOrd="0" parTransId="{15E5294F-18CC-E34C-A51F-3C6F28683EBE}" sibTransId="{BE51FE26-7C07-DF47-8D4A-D5E577EEE6F3}"/>
    <dgm:cxn modelId="{DD1FA28D-32A7-FC4A-83D5-5CDCF79E6106}" srcId="{41613808-1089-4E4B-8BD6-FC876D5D74C6}" destId="{F25034A1-6A6A-4945-A93A-DE7E9A3765CB}" srcOrd="1" destOrd="0" parTransId="{0ACF8037-C377-F54C-958B-545CDD144B80}" sibTransId="{581877B0-7147-8240-9418-CAF6F8AE4452}"/>
    <dgm:cxn modelId="{6A3E9491-C74A-B94B-93F1-17A721DC2337}" type="presOf" srcId="{41613808-1089-4E4B-8BD6-FC876D5D74C6}" destId="{3E6EB9AC-80DA-6547-A9F0-7A7C389B7E74}" srcOrd="0" destOrd="0" presId="urn:microsoft.com/office/officeart/2005/8/layout/chevron2"/>
    <dgm:cxn modelId="{6D323A97-90F6-B842-BF11-E39B324E09A0}" srcId="{40667B11-7014-A447-99DF-8D2E0CCCA9BD}" destId="{5905107C-34CB-F441-93BF-A398FCE378B0}" srcOrd="1" destOrd="0" parTransId="{ED37BC0B-8765-094A-9E80-2E0557606818}" sibTransId="{1A32318A-9E0E-744B-AB9B-467D76403E4A}"/>
    <dgm:cxn modelId="{FB4676B3-E63B-0742-B035-F9251879AB4E}" type="presOf" srcId="{40667B11-7014-A447-99DF-8D2E0CCCA9BD}" destId="{677A8AC4-8EBE-1543-9AB8-7BBE70CE93E6}" srcOrd="0" destOrd="0" presId="urn:microsoft.com/office/officeart/2005/8/layout/chevron2"/>
    <dgm:cxn modelId="{5C7F1FC8-54AF-894C-8A6C-92AAF7230737}" srcId="{41613808-1089-4E4B-8BD6-FC876D5D74C6}" destId="{6634F9AA-BD10-774C-B564-D082CC8F0F5D}" srcOrd="0" destOrd="0" parTransId="{2EF4EF04-05F6-4341-A927-05EDE312F8C3}" sibTransId="{49F1C98C-38B1-DB41-80CA-EDDF8CEAD6D7}"/>
    <dgm:cxn modelId="{80CA97C9-9218-7641-A1B4-A9EEF2729AF9}" srcId="{40667B11-7014-A447-99DF-8D2E0CCCA9BD}" destId="{F43EBAA4-4B2E-6B4E-A19D-713BF7E7B11F}" srcOrd="0" destOrd="0" parTransId="{114C0F3A-086C-B044-86B2-7DD2B0AA7DA4}" sibTransId="{521CF22E-7E6E-624D-99CA-1DF21C4DD47D}"/>
    <dgm:cxn modelId="{A8B80CD1-68AE-2C4F-8419-85335CD98DB4}" type="presOf" srcId="{0B80F536-0404-F343-B191-E1586E2956F5}" destId="{81BF17BF-09B4-B849-96D4-267B3E43DAF1}" srcOrd="0" destOrd="0" presId="urn:microsoft.com/office/officeart/2005/8/layout/chevron2"/>
    <dgm:cxn modelId="{A654F9E8-19EA-1C45-B477-1C8DD601DE6B}" srcId="{7535EF1E-B797-444A-B1C5-DFA00ED9E064}" destId="{0B80F536-0404-F343-B191-E1586E2956F5}" srcOrd="0" destOrd="0" parTransId="{00968C68-03BD-BF47-8B8C-262DB3B38E6B}" sibTransId="{8A4297B8-9B7B-CD4D-80EF-3468D320658C}"/>
    <dgm:cxn modelId="{661038F3-D88E-0E4D-A3B9-D3C0629121FB}" type="presParOf" srcId="{B6DFBC46-E4B5-4549-8B9F-A56ABAE3B0AF}" destId="{7B5C3CCD-0566-F042-B107-40F795DB3D76}" srcOrd="0" destOrd="0" presId="urn:microsoft.com/office/officeart/2005/8/layout/chevron2"/>
    <dgm:cxn modelId="{3C7441FE-14E4-B544-9A8F-8497242DF73B}" type="presParOf" srcId="{7B5C3CCD-0566-F042-B107-40F795DB3D76}" destId="{3E6EB9AC-80DA-6547-A9F0-7A7C389B7E74}" srcOrd="0" destOrd="0" presId="urn:microsoft.com/office/officeart/2005/8/layout/chevron2"/>
    <dgm:cxn modelId="{67B0F84D-86BA-A04A-B12F-BF2746703A19}" type="presParOf" srcId="{7B5C3CCD-0566-F042-B107-40F795DB3D76}" destId="{D2281BBF-8832-0A4B-8F8E-4BC6E7DE538B}" srcOrd="1" destOrd="0" presId="urn:microsoft.com/office/officeart/2005/8/layout/chevron2"/>
    <dgm:cxn modelId="{77370115-03FF-2041-AD73-8F461C4C3C41}" type="presParOf" srcId="{B6DFBC46-E4B5-4549-8B9F-A56ABAE3B0AF}" destId="{48810193-C0CC-BE42-A5B4-8012E90D1AB4}" srcOrd="1" destOrd="0" presId="urn:microsoft.com/office/officeart/2005/8/layout/chevron2"/>
    <dgm:cxn modelId="{01ED0988-E424-9640-8CCC-375602D2E2CA}" type="presParOf" srcId="{B6DFBC46-E4B5-4549-8B9F-A56ABAE3B0AF}" destId="{F9A9FFC6-72C4-5243-8A8A-508EE5E8EC28}" srcOrd="2" destOrd="0" presId="urn:microsoft.com/office/officeart/2005/8/layout/chevron2"/>
    <dgm:cxn modelId="{86B4F787-C02B-F949-8973-570929BFFB89}" type="presParOf" srcId="{F9A9FFC6-72C4-5243-8A8A-508EE5E8EC28}" destId="{748EA4D2-05E9-CF4A-9CA7-4EF4A695A3A0}" srcOrd="0" destOrd="0" presId="urn:microsoft.com/office/officeart/2005/8/layout/chevron2"/>
    <dgm:cxn modelId="{BC8E4D9F-D0C3-D14A-AF07-D8F5BB612F05}" type="presParOf" srcId="{F9A9FFC6-72C4-5243-8A8A-508EE5E8EC28}" destId="{81BF17BF-09B4-B849-96D4-267B3E43DAF1}" srcOrd="1" destOrd="0" presId="urn:microsoft.com/office/officeart/2005/8/layout/chevron2"/>
    <dgm:cxn modelId="{B321B491-EA55-3947-9F88-B14929E7019C}" type="presParOf" srcId="{B6DFBC46-E4B5-4549-8B9F-A56ABAE3B0AF}" destId="{54E5F7CF-DA25-D044-B1ED-031CF0E77D3B}" srcOrd="3" destOrd="0" presId="urn:microsoft.com/office/officeart/2005/8/layout/chevron2"/>
    <dgm:cxn modelId="{A6F9C487-A604-4F44-B52D-3D7241849214}" type="presParOf" srcId="{B6DFBC46-E4B5-4549-8B9F-A56ABAE3B0AF}" destId="{4643232C-CCB4-064D-8FC8-93515F46E83F}" srcOrd="4" destOrd="0" presId="urn:microsoft.com/office/officeart/2005/8/layout/chevron2"/>
    <dgm:cxn modelId="{B61FC1A8-F449-C44C-B3E6-A4717A2C95E6}" type="presParOf" srcId="{4643232C-CCB4-064D-8FC8-93515F46E83F}" destId="{677A8AC4-8EBE-1543-9AB8-7BBE70CE93E6}" srcOrd="0" destOrd="0" presId="urn:microsoft.com/office/officeart/2005/8/layout/chevron2"/>
    <dgm:cxn modelId="{F60CB3C1-B7CA-344D-B24A-B5B9643C2E3D}" type="presParOf" srcId="{4643232C-CCB4-064D-8FC8-93515F46E83F}" destId="{BCE4CA2E-8E00-CE41-88FE-8FD35CF4819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EB9AC-80DA-6547-A9F0-7A7C389B7E74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理解</a:t>
          </a:r>
        </a:p>
      </dsp:txBody>
      <dsp:txXfrm rot="-5400000">
        <a:off x="1" y="679096"/>
        <a:ext cx="1352020" cy="579438"/>
      </dsp:txXfrm>
    </dsp:sp>
    <dsp:sp modelId="{D2281BBF-8832-0A4B-8F8E-4BC6E7DE538B}">
      <dsp:nvSpPr>
        <dsp:cNvPr id="0" name=""/>
        <dsp:cNvSpPr/>
      </dsp:nvSpPr>
      <dsp:spPr>
        <a:xfrm rot="5400000">
          <a:off x="5073322" y="-3718215"/>
          <a:ext cx="1255447" cy="86980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不可能差分分析的主要思想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不可能差分的矛盾点</a:t>
          </a:r>
        </a:p>
      </dsp:txBody>
      <dsp:txXfrm rot="-5400000">
        <a:off x="1352020" y="64373"/>
        <a:ext cx="8636765" cy="1132875"/>
      </dsp:txXfrm>
    </dsp:sp>
    <dsp:sp modelId="{748EA4D2-05E9-CF4A-9CA7-4EF4A695A3A0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掌握</a:t>
          </a:r>
        </a:p>
      </dsp:txBody>
      <dsp:txXfrm rot="-5400000">
        <a:off x="1" y="2419614"/>
        <a:ext cx="1352020" cy="579438"/>
      </dsp:txXfrm>
    </dsp:sp>
    <dsp:sp modelId="{81BF17BF-09B4-B849-96D4-267B3E43DAF1}">
      <dsp:nvSpPr>
        <dsp:cNvPr id="0" name=""/>
        <dsp:cNvSpPr/>
      </dsp:nvSpPr>
      <dsp:spPr>
        <a:xfrm rot="5400000">
          <a:off x="5073322" y="-1977697"/>
          <a:ext cx="1255447" cy="86980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3300" kern="1200"/>
            <a:t>差分特性的定义及传播规则</a:t>
          </a:r>
          <a:endParaRPr lang="zh-CN" alt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zh-CN" sz="3300" kern="1200" dirty="0"/>
            <a:t>5</a:t>
          </a:r>
          <a:r>
            <a:rPr kumimoji="1" lang="zh-CN" altLang="en-US" sz="3300" kern="1200" dirty="0"/>
            <a:t>轮</a:t>
          </a:r>
          <a:r>
            <a:rPr kumimoji="1" lang="en-US" altLang="zh-CN" sz="3300" kern="1200" dirty="0"/>
            <a:t>Feistel</a:t>
          </a:r>
          <a:r>
            <a:rPr kumimoji="1" lang="zh-CN" altLang="en-US" sz="3300" kern="1200" dirty="0"/>
            <a:t>结构的不可能差分的推导</a:t>
          </a:r>
          <a:endParaRPr lang="zh-CN" altLang="en-US" sz="3300" kern="1200" dirty="0"/>
        </a:p>
      </dsp:txBody>
      <dsp:txXfrm rot="-5400000">
        <a:off x="1352020" y="1804891"/>
        <a:ext cx="8636765" cy="1132875"/>
      </dsp:txXfrm>
    </dsp:sp>
    <dsp:sp modelId="{677A8AC4-8EBE-1543-9AB8-7BBE70CE93E6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推演</a:t>
          </a:r>
        </a:p>
      </dsp:txBody>
      <dsp:txXfrm rot="-5400000">
        <a:off x="1" y="4160131"/>
        <a:ext cx="1352020" cy="579438"/>
      </dsp:txXfrm>
    </dsp:sp>
    <dsp:sp modelId="{BCE4CA2E-8E00-CE41-88FE-8FD35CF48192}">
      <dsp:nvSpPr>
        <dsp:cNvPr id="0" name=""/>
        <dsp:cNvSpPr/>
      </dsp:nvSpPr>
      <dsp:spPr>
        <a:xfrm rot="5400000">
          <a:off x="5073322" y="-237179"/>
          <a:ext cx="1255447" cy="86980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3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方正姚体"/>
              <a:cs typeface="+mn-cs"/>
            </a:rPr>
            <a:t>不可能差分的矛盾类型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3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方正姚体"/>
              <a:cs typeface="+mn-cs"/>
            </a:rPr>
            <a:t>不可能差分的自动化搜索</a:t>
          </a:r>
        </a:p>
      </dsp:txBody>
      <dsp:txXfrm rot="-5400000">
        <a:off x="1352020" y="3545409"/>
        <a:ext cx="8636765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08:55:47.5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1 624,'74'30'739,"-52"-30"-1491,-22 0 685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1AB73-F9F7-B742-B6F8-D7C0403672CF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74CE-9FFD-1746-99A3-B06B2D2716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0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本次课主要参考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cipher</a:t>
            </a:r>
            <a:r>
              <a:rPr lang="zh-CN" altLang="en-US" dirty="0"/>
              <a:t> </a:t>
            </a:r>
            <a:r>
              <a:rPr lang="en-US" altLang="zh-CN" dirty="0"/>
              <a:t>Companion</a:t>
            </a: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898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sz="1200" dirty="0"/>
              <a:t>细化到每个部件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239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注意：区分器是包含置换的，最后一轮没有置换</a:t>
            </a:r>
            <a:endParaRPr kumimoji="1" lang="en-US" altLang="zh-CN" dirty="0"/>
          </a:p>
          <a:p>
            <a:r>
              <a:rPr kumimoji="1" lang="zh-CN" altLang="en-US" dirty="0"/>
              <a:t>板书，路线</a:t>
            </a:r>
            <a:r>
              <a:rPr kumimoji="1" lang="en-US" altLang="zh-CN" dirty="0"/>
              <a:t>,</a:t>
            </a:r>
            <a:r>
              <a:rPr kumimoji="1" lang="zh-CN" altLang="en-US" dirty="0"/>
              <a:t>提问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95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分支数：</a:t>
            </a:r>
            <a:r>
              <a:rPr lang="en-US" altLang="zh-CN" dirty="0"/>
              <a:t>1</a:t>
            </a:r>
            <a:r>
              <a:rPr lang="zh-CN" altLang="en-US" dirty="0"/>
              <a:t>至多到</a:t>
            </a:r>
            <a:r>
              <a:rPr lang="en-US" altLang="zh-CN" dirty="0"/>
              <a:t>4,2</a:t>
            </a:r>
            <a:r>
              <a:rPr lang="zh-CN" altLang="en-US" dirty="0"/>
              <a:t>可能到</a:t>
            </a:r>
            <a:r>
              <a:rPr lang="en-US" altLang="zh-CN" dirty="0"/>
              <a:t>3,3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253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这个图需要换一下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4191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sz="1200" dirty="0"/>
              <a:t>分析，是排除还是计数，假设最后一轮是不可能差分尾部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76374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说明每个字母的含义。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2239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无用：不能建立方程</a:t>
            </a:r>
            <a:r>
              <a:rPr kumimoji="1" lang="en-US" altLang="zh-CN" dirty="0"/>
              <a:t>or</a:t>
            </a:r>
            <a:r>
              <a:rPr kumimoji="1" lang="zh-CN" altLang="en-US" dirty="0"/>
              <a:t>方程一定无解</a:t>
            </a:r>
            <a:endParaRPr kumimoji="1" lang="en-US" altLang="zh-CN" dirty="0"/>
          </a:p>
          <a:p>
            <a:r>
              <a:rPr kumimoji="1" lang="zh-CN" altLang="en-US" dirty="0"/>
              <a:t>此处要解释，为什么不可能出现的差分，密文还有可能有一半为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？因为又加密了一轮，（*，</a:t>
            </a:r>
            <a:r>
              <a:rPr kumimoji="1" lang="en-US" altLang="zh-CN" dirty="0"/>
              <a:t>\alpha</a:t>
            </a:r>
            <a:r>
              <a:rPr kumimoji="1" lang="zh-CN" altLang="en-US" dirty="0"/>
              <a:t>）这个差分是有可能由其他形式的差分导致的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3792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541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6904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2^(b/2-1)</a:t>
            </a:r>
            <a:r>
              <a:rPr kumimoji="1" lang="zh-CN" altLang="en-US" dirty="0"/>
              <a:t>对因为两次</a:t>
            </a:r>
            <a:r>
              <a:rPr kumimoji="1" lang="en-US" altLang="zh-CN" dirty="0"/>
              <a:t>f</a:t>
            </a:r>
            <a:r>
              <a:rPr kumimoji="1" lang="zh-CN" altLang="en-US" dirty="0"/>
              <a:t>函数运算所以相当于</a:t>
            </a:r>
            <a:r>
              <a:rPr kumimoji="1" lang="en-US" altLang="zh-CN" dirty="0"/>
              <a:t>2^b/2</a:t>
            </a:r>
            <a:r>
              <a:rPr kumimoji="1" lang="zh-CN" altLang="en-US" dirty="0"/>
              <a:t>次一轮加密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597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单选批错，</a:t>
            </a:r>
            <a:r>
              <a:rPr lang="en-US" altLang="zh-CN" dirty="0"/>
              <a:t>4</a:t>
            </a:r>
            <a:r>
              <a:rPr lang="zh-CN" altLang="en-US" dirty="0"/>
              <a:t>个转子也要考虑排列的情况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28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同学自己做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670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939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63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板书</a:t>
            </a:r>
            <a:r>
              <a:rPr kumimoji="1" lang="en-US" altLang="zh-CN" dirty="0"/>
              <a:t>,</a:t>
            </a:r>
            <a:r>
              <a:rPr kumimoji="1" lang="zh-CN" altLang="en-US" dirty="0"/>
              <a:t>实际测试中会发现概率为</a:t>
            </a:r>
            <a:r>
              <a:rPr kumimoji="1" lang="en-US" altLang="zh-CN" dirty="0"/>
              <a:t>0</a:t>
            </a:r>
          </a:p>
          <a:p>
            <a:r>
              <a:rPr kumimoji="1" lang="zh-CN" altLang="en-US" dirty="0"/>
              <a:t>接近于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的差分在应用中较容易出错，要谨慎使用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30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88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截断差分的提出者，</a:t>
            </a:r>
            <a:r>
              <a:rPr kumimoji="1" lang="en-US" altLang="zh-CN" dirty="0" err="1"/>
              <a:t>knudsen</a:t>
            </a:r>
            <a:r>
              <a:rPr kumimoji="1" lang="zh-CN" altLang="en-US" dirty="0"/>
              <a:t>发现的截断差分概率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，思考概率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，多角度思考问题</a:t>
            </a:r>
            <a:endParaRPr kumimoji="1" lang="en-US" altLang="zh-CN" dirty="0"/>
          </a:p>
          <a:p>
            <a:r>
              <a:rPr kumimoji="1" lang="zh-CN" altLang="en-US" dirty="0"/>
              <a:t>世界的参差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93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sz="1200" dirty="0"/>
              <a:t>细化到每个部件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44286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原创，新冠病毒患者，密接，次密接，活动轨迹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板书：轨迹无交集即中间结点的集合（中间结果）不重叠，不可能事件，概率极低的事件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无交集的内部，不可能相连的外部状态，中间状态的不随机到外部状态的反应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6445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如何将矛盾用差分来体现？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414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1346948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914400" y="4282764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914400" y="1484779"/>
            <a:ext cx="103632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646373" y="4107023"/>
            <a:ext cx="12192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12444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3740" y="6272786"/>
            <a:ext cx="6327648" cy="365125"/>
          </a:xfr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28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
第二级
第三级
第四级
第五级</a:t>
            </a:r>
            <a:endParaRPr lang="en-US" altLang="zh-C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83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7C201-2381-4FA3-8AD6-5D978C4EEA62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24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96752"/>
            <a:ext cx="10363200" cy="4975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4" y="6272786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272786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A2D7C201-2381-4FA3-8AD6-5D978C4EEA62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3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cap="all" baseline="0"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t4/g6yzx9lj1fd_j2p2hkql497m0000gn/T/com.microsoft.Powerpoint/converted_emf.em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t4/g6yzx9lj1fd_j2p2hkql497m0000gn/T/com.microsoft.Powerpoint/converted_emf.em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3.xml"/><Relationship Id="rId26" Type="http://schemas.openxmlformats.org/officeDocument/2006/relationships/image" Target="../media/image32.png"/><Relationship Id="rId3" Type="http://schemas.openxmlformats.org/officeDocument/2006/relationships/tags" Target="../tags/tag3.xml"/><Relationship Id="rId21" Type="http://schemas.openxmlformats.org/officeDocument/2006/relationships/tags" Target="../tags/tag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30.png"/><Relationship Id="rId29" Type="http://schemas.openxmlformats.org/officeDocument/2006/relationships/image" Target="../media/image3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31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5.xml"/><Relationship Id="rId28" Type="http://schemas.openxmlformats.org/officeDocument/2006/relationships/customXml" Target="../ink/ink1.xml"/><Relationship Id="rId10" Type="http://schemas.openxmlformats.org/officeDocument/2006/relationships/tags" Target="../tags/tag10.xml"/><Relationship Id="rId19" Type="http://schemas.openxmlformats.org/officeDocument/2006/relationships/tags" Target="../tags/tag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301.png"/><Relationship Id="rId27" Type="http://schemas.openxmlformats.org/officeDocument/2006/relationships/image" Target="../media/image33.png"/><Relationship Id="rId30" Type="http://schemas.openxmlformats.org/officeDocument/2006/relationships/image" Target="../media/image34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NULL"/><Relationship Id="rId3" Type="http://schemas.openxmlformats.org/officeDocument/2006/relationships/image" Target="../media/image35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3.png"/><Relationship Id="rId9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t4/g6yzx9lj1fd_j2p2hkql497m0000gn/T/com.microsoft.Powerpoint/converted_emf.em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3" Type="http://schemas.openxmlformats.org/officeDocument/2006/relationships/tags" Target="../tags/tag20.xml"/><Relationship Id="rId21" Type="http://schemas.openxmlformats.org/officeDocument/2006/relationships/image" Target="../media/image361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19.xml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34.tmp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42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44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1.png"/><Relationship Id="rId10" Type="http://schemas.openxmlformats.org/officeDocument/2006/relationships/image" Target="../media/image390.png"/><Relationship Id="rId4" Type="http://schemas.openxmlformats.org/officeDocument/2006/relationships/image" Target="../media/image42.png"/><Relationship Id="rId9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0.png"/><Relationship Id="rId5" Type="http://schemas.openxmlformats.org/officeDocument/2006/relationships/image" Target="../media/image2700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bilibili.com/video/av31393190/?spm_id_from=trigger_re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t4/g6yzx9lj1fd_j2p2hkql497m0000gn/T/com.microsoft.Powerpoint/converted_emf.em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zh-CN" altLang="en-US" sz="5400" dirty="0"/>
              <a:t>密码分析学</a:t>
            </a:r>
            <a:br>
              <a:rPr lang="en-US" altLang="zh-CN" sz="5400" dirty="0"/>
            </a:br>
            <a:br>
              <a:rPr lang="en-US" altLang="zh-CN" sz="5400" dirty="0"/>
            </a:br>
            <a:r>
              <a:rPr kumimoji="1" lang="zh-CN" altLang="en-US" sz="4400" dirty="0"/>
              <a:t>不可能差分分析</a:t>
            </a:r>
            <a:endParaRPr lang="zh-CN" altLang="en-US" sz="4400" dirty="0"/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>
          <a:xfrm>
            <a:off x="2326386" y="4389120"/>
            <a:ext cx="7579614" cy="1069848"/>
          </a:xfrm>
        </p:spPr>
        <p:txBody>
          <a:bodyPr>
            <a:norm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  <a:ea typeface="华文新魏"/>
                <a:cs typeface="Times New Roman" pitchFamily="18" charset="0"/>
              </a:rPr>
              <a:t>王薇</a:t>
            </a:r>
            <a:endParaRPr lang="en-US" altLang="zh-CN" sz="3200" dirty="0">
              <a:solidFill>
                <a:srgbClr val="000000"/>
              </a:solidFill>
              <a:latin typeface="Times New Roman" pitchFamily="18" charset="0"/>
              <a:ea typeface="华文新魏"/>
              <a:cs typeface="Times New Roman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n-US" altLang="zh-CN" sz="3200" dirty="0" err="1">
                <a:solidFill>
                  <a:srgbClr val="000000"/>
                </a:solidFill>
                <a:latin typeface="Times New Roman" pitchFamily="18" charset="0"/>
                <a:ea typeface="华文新魏"/>
                <a:cs typeface="Times New Roman" pitchFamily="18" charset="0"/>
              </a:rPr>
              <a:t>weiwangsdu@sdu.edu.cn</a:t>
            </a:r>
            <a:endParaRPr lang="en-US" altLang="zh-CN" sz="3200" dirty="0">
              <a:solidFill>
                <a:srgbClr val="000000"/>
              </a:solidFill>
              <a:latin typeface="Times New Roman" pitchFamily="18" charset="0"/>
              <a:ea typeface="华文新魏"/>
              <a:cs typeface="Times New Roman" pitchFamily="18" charset="0"/>
            </a:endParaRP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2630398" y="5748247"/>
            <a:ext cx="696676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2023-2024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学年第一学期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021CB-61AB-CC40-93E6-22E1BB37D18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D5195-04D3-D648-BFE6-F1AD8D41E02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5E916-C3AA-414C-A272-4089A77B6DB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960338-D57B-774C-839B-99C9AACDBB8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93743F-8AE7-B64F-AC6C-B7E2EF65406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C5A80-59E3-7747-B0CE-B2A1F09CDBB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4C09C7-A500-C24A-AF57-0F52B590CA5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986A0E-F68C-EB49-A7D5-8EB84684D22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14368F-3EC5-E140-BBB0-9FA32673D43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97FA9E-6945-524E-B6AF-FDFC29818EC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237D1E-1B21-854B-BBFA-EBF0D85FA4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9041" y="4227195"/>
            <a:ext cx="1193868" cy="640080"/>
          </a:xfrm>
        </p:spPr>
        <p:txBody>
          <a:bodyPr/>
          <a:lstStyle/>
          <a:p>
            <a:pPr>
              <a:defRPr/>
            </a:pPr>
            <a:fld id="{9F35284C-0033-4805-ABC8-D1BD204EC99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srgbClr val="464653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F867F70-8EB7-254A-91E9-906F392ADD3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54EA8B-BA8B-724F-9E5A-1E3B13FD4DD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715B9F-7955-2648-AF98-43B042F53D61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ECC229B-63B3-254D-AEA2-F6390AB3DF4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CF49871-AF95-A14E-95E8-FC4CA38B83C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0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24932-391D-9542-BB02-080C0780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8639C-44CA-E549-A86C-3A225EE66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96752"/>
            <a:ext cx="10363200" cy="4975448"/>
          </a:xfrm>
        </p:spPr>
        <p:txBody>
          <a:bodyPr/>
          <a:lstStyle/>
          <a:p>
            <a:r>
              <a:rPr kumimoji="1" lang="zh-CN" altLang="en-US" dirty="0"/>
              <a:t>活动轨迹不重叠⇒健康状况未见异常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A6FE3-45B2-0949-986E-AF16158B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E97783E-C038-0A4C-93A6-32BFB3C9B1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l="1" r="502"/>
          <a:stretch/>
        </p:blipFill>
        <p:spPr>
          <a:xfrm>
            <a:off x="1938528" y="3571592"/>
            <a:ext cx="1809756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E44A9BDE-0FB4-DD4E-AF90-E721E5D84278}"/>
              </a:ext>
            </a:extLst>
          </p:cNvPr>
          <p:cNvGrpSpPr>
            <a:grpSpLocks noChangeAspect="1"/>
          </p:cNvGrpSpPr>
          <p:nvPr/>
        </p:nvGrpSpPr>
        <p:grpSpPr>
          <a:xfrm>
            <a:off x="8939900" y="3570275"/>
            <a:ext cx="1318054" cy="1800000"/>
            <a:chOff x="9387840" y="2813304"/>
            <a:chExt cx="2243328" cy="306324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8D969B8-1B48-074F-B238-BDF3B0109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50000"/>
            </a:blip>
            <a:srcRect l="2000" t="5283" r="-1" b="-1283"/>
            <a:stretch/>
          </p:blipFill>
          <p:spPr>
            <a:xfrm>
              <a:off x="9506269" y="3377184"/>
              <a:ext cx="2124899" cy="249936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4892E7A-5165-5943-B3A0-99571D6119D1}"/>
                </a:ext>
              </a:extLst>
            </p:cNvPr>
            <p:cNvSpPr/>
            <p:nvPr/>
          </p:nvSpPr>
          <p:spPr>
            <a:xfrm>
              <a:off x="9387840" y="3108960"/>
              <a:ext cx="499872" cy="987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014E11D-C21F-6F49-9448-420EE1DC8B34}"/>
                </a:ext>
              </a:extLst>
            </p:cNvPr>
            <p:cNvSpPr/>
            <p:nvPr/>
          </p:nvSpPr>
          <p:spPr>
            <a:xfrm>
              <a:off x="9564624" y="2813304"/>
              <a:ext cx="499872" cy="987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AC364DB-6127-324D-AB8B-25D1E9F5CBD9}"/>
              </a:ext>
            </a:extLst>
          </p:cNvPr>
          <p:cNvGrpSpPr/>
          <p:nvPr/>
        </p:nvGrpSpPr>
        <p:grpSpPr>
          <a:xfrm>
            <a:off x="3645408" y="2400175"/>
            <a:ext cx="2353056" cy="4140200"/>
            <a:chOff x="2621280" y="2497711"/>
            <a:chExt cx="2353056" cy="414020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B00CD7B-7489-4543-BE06-06D49619F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832"/>
            <a:stretch/>
          </p:blipFill>
          <p:spPr>
            <a:xfrm rot="16200000" flipH="1">
              <a:off x="1644780" y="3474211"/>
              <a:ext cx="4140200" cy="218720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C852B6-22FC-A246-A802-171EED56B562}"/>
                </a:ext>
              </a:extLst>
            </p:cNvPr>
            <p:cNvSpPr/>
            <p:nvPr/>
          </p:nvSpPr>
          <p:spPr>
            <a:xfrm>
              <a:off x="2621280" y="4634696"/>
              <a:ext cx="2353056" cy="185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A06927-EE38-9C43-BF4C-911919ACAB11}"/>
              </a:ext>
            </a:extLst>
          </p:cNvPr>
          <p:cNvGrpSpPr/>
          <p:nvPr/>
        </p:nvGrpSpPr>
        <p:grpSpPr>
          <a:xfrm>
            <a:off x="6617560" y="2400175"/>
            <a:ext cx="2353056" cy="4140200"/>
            <a:chOff x="5593432" y="2497711"/>
            <a:chExt cx="2353056" cy="414020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A42938F-999B-BE4A-8198-7B1E84948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832"/>
            <a:stretch/>
          </p:blipFill>
          <p:spPr>
            <a:xfrm rot="5400000">
              <a:off x="4752072" y="3474211"/>
              <a:ext cx="4140200" cy="2187200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F508419-3863-4F40-97BD-32CD76C2CE00}"/>
                </a:ext>
              </a:extLst>
            </p:cNvPr>
            <p:cNvSpPr/>
            <p:nvPr/>
          </p:nvSpPr>
          <p:spPr>
            <a:xfrm rot="21396373">
              <a:off x="5593432" y="2783247"/>
              <a:ext cx="2353056" cy="1915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8CC5F8D3-6B71-FB42-A39B-B22D1CFA7A88}"/>
              </a:ext>
            </a:extLst>
          </p:cNvPr>
          <p:cNvSpPr/>
          <p:nvPr/>
        </p:nvSpPr>
        <p:spPr>
          <a:xfrm>
            <a:off x="5877419" y="3177613"/>
            <a:ext cx="87716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无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集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E267FDF-BD35-764C-A28D-5983B25CC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748" y="5427899"/>
            <a:ext cx="969176" cy="978108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E95EB40E-9ADA-5540-9F14-9690D12AFF4D}"/>
              </a:ext>
            </a:extLst>
          </p:cNvPr>
          <p:cNvSpPr/>
          <p:nvPr/>
        </p:nvSpPr>
        <p:spPr>
          <a:xfrm>
            <a:off x="5474208" y="2400173"/>
            <a:ext cx="459394" cy="2269317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820C28F-8652-1A42-9CBE-80E8CA88AF94}"/>
              </a:ext>
            </a:extLst>
          </p:cNvPr>
          <p:cNvSpPr/>
          <p:nvPr/>
        </p:nvSpPr>
        <p:spPr>
          <a:xfrm>
            <a:off x="6675259" y="4356651"/>
            <a:ext cx="459394" cy="2269317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16123F1-CB89-F14F-99E4-C76E3DEAB615}"/>
              </a:ext>
            </a:extLst>
          </p:cNvPr>
          <p:cNvCxnSpPr>
            <a:cxnSpLocks/>
          </p:cNvCxnSpPr>
          <p:nvPr/>
        </p:nvCxnSpPr>
        <p:spPr>
          <a:xfrm>
            <a:off x="3645407" y="4537160"/>
            <a:ext cx="5441341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乘 7">
            <a:extLst>
              <a:ext uri="{FF2B5EF4-FFF2-40B4-BE49-F238E27FC236}">
                <a16:creationId xmlns:a16="http://schemas.microsoft.com/office/drawing/2014/main" id="{2D5EA565-E120-8644-A37C-17CFF448583A}"/>
              </a:ext>
            </a:extLst>
          </p:cNvPr>
          <p:cNvSpPr/>
          <p:nvPr/>
        </p:nvSpPr>
        <p:spPr>
          <a:xfrm>
            <a:off x="7424928" y="4324305"/>
            <a:ext cx="413348" cy="515919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7C4068-0095-3C4F-84EE-1B4D20F96FDE}"/>
              </a:ext>
            </a:extLst>
          </p:cNvPr>
          <p:cNvSpPr/>
          <p:nvPr/>
        </p:nvSpPr>
        <p:spPr>
          <a:xfrm>
            <a:off x="2879386" y="1883688"/>
            <a:ext cx="68732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miss-in-the-middle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内部⇒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impossible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外部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37E070-0361-A949-AD38-6CB94DE7ED80}"/>
              </a:ext>
            </a:extLst>
          </p:cNvPr>
          <p:cNvSpPr/>
          <p:nvPr/>
        </p:nvSpPr>
        <p:spPr>
          <a:xfrm>
            <a:off x="7188862" y="4058292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4320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/>
      <p:bldP spid="32" grpId="0" animBg="1"/>
      <p:bldP spid="33" grpId="0" animBg="1"/>
      <p:bldP spid="8" grpId="0" animBg="1"/>
      <p:bldP spid="9" grpId="0" animBg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A118748-8D6D-994F-85F5-A8EEDD1C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84" y="2289841"/>
            <a:ext cx="8814816" cy="45532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3003BFE-65F5-3D4D-99FA-719124B0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不可能差分构造原理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58F0B3-2AC3-5944-80C8-0A636B1D9B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2888" y="960784"/>
                <a:ext cx="10363200" cy="4975448"/>
              </a:xfrm>
            </p:spPr>
            <p:txBody>
              <a:bodyPr/>
              <a:lstStyle/>
              <a:p>
                <a:r>
                  <a:rPr kumimoji="1" lang="zh-CN" altLang="en-US" dirty="0"/>
                  <a:t>？？差分的级联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方向相反、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概率为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1</a:t>
                </a:r>
                <a:r>
                  <a:rPr kumimoji="1" lang="zh-CN" altLang="en-US" dirty="0"/>
                  <a:t>，</a:t>
                </a:r>
                <a:r>
                  <a:rPr kumimoji="1" lang="en-US" altLang="zh-C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groupChr>
                    <m:r>
                      <a:rPr kumimoji="1"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集合</m:t>
                    </m:r>
                    <m:r>
                      <a:rPr kumimoji="1"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𝓐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r>
                      <a:rPr kumimoji="1"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集合</m:t>
                    </m:r>
                    <m:r>
                      <a:rPr kumimoji="1"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𝓑</m:t>
                    </m:r>
                    <m:groupChr>
                      <m:groupChrPr>
                        <m:chr m:val="←"/>
                        <m:vertJc m:val="bot"/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groupChr>
                    <m:sSub>
                      <m:sSub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kumimoji="1" lang="en-US" altLang="zh-CN" dirty="0"/>
                  <a:t>Miss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middle</a:t>
                </a:r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𝓐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kumimoji="1"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𝓑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sSub>
                      <m:sSub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58F0B3-2AC3-5944-80C8-0A636B1D9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2888" y="960784"/>
                <a:ext cx="10363200" cy="4975448"/>
              </a:xfrm>
              <a:blipFill>
                <a:blip r:embed="rId4"/>
                <a:stretch>
                  <a:fillRect l="-824" t="-1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BF8C2C-DCFE-894E-A7BB-F725AC2A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4A7B667-0870-EC42-A9C5-57CE7FF6BDF4}"/>
              </a:ext>
            </a:extLst>
          </p:cNvPr>
          <p:cNvCxnSpPr>
            <a:cxnSpLocks/>
          </p:cNvCxnSpPr>
          <p:nvPr/>
        </p:nvCxnSpPr>
        <p:spPr>
          <a:xfrm>
            <a:off x="4279392" y="4714929"/>
            <a:ext cx="2097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D02542C-D9E1-5345-B52D-6E7D197B6EE4}"/>
              </a:ext>
            </a:extLst>
          </p:cNvPr>
          <p:cNvSpPr txBox="1"/>
          <p:nvPr/>
        </p:nvSpPr>
        <p:spPr>
          <a:xfrm>
            <a:off x="4796108" y="4714929"/>
            <a:ext cx="111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rgbClr val="C00000"/>
                </a:solidFill>
              </a:rPr>
              <a:t>Pr</a:t>
            </a:r>
            <a:r>
              <a:rPr kumimoji="1" lang="en-US" altLang="zh-CN" sz="2400" dirty="0">
                <a:solidFill>
                  <a:srgbClr val="C00000"/>
                </a:solidFill>
              </a:rPr>
              <a:t>=1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A91ECBD-1EA4-6A45-9609-E277C1DDA931}"/>
              </a:ext>
            </a:extLst>
          </p:cNvPr>
          <p:cNvCxnSpPr>
            <a:cxnSpLocks/>
          </p:cNvCxnSpPr>
          <p:nvPr/>
        </p:nvCxnSpPr>
        <p:spPr>
          <a:xfrm flipH="1">
            <a:off x="7845941" y="4566485"/>
            <a:ext cx="20676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0F2B5BC-B843-D841-8668-A5D2CCD8C416}"/>
              </a:ext>
            </a:extLst>
          </p:cNvPr>
          <p:cNvSpPr txBox="1"/>
          <p:nvPr/>
        </p:nvSpPr>
        <p:spPr>
          <a:xfrm>
            <a:off x="8359538" y="4122686"/>
            <a:ext cx="104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rgbClr val="C00000"/>
                </a:solidFill>
              </a:rPr>
              <a:t>Pr</a:t>
            </a:r>
            <a:r>
              <a:rPr kumimoji="1" lang="en-US" altLang="zh-CN" sz="2400" dirty="0">
                <a:solidFill>
                  <a:srgbClr val="C00000"/>
                </a:solidFill>
              </a:rPr>
              <a:t>=1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爆炸形 2 14">
            <a:extLst>
              <a:ext uri="{FF2B5EF4-FFF2-40B4-BE49-F238E27FC236}">
                <a16:creationId xmlns:a16="http://schemas.microsoft.com/office/drawing/2014/main" id="{BEDBC2A0-A906-FE46-A7D6-11A9078C5213}"/>
              </a:ext>
            </a:extLst>
          </p:cNvPr>
          <p:cNvSpPr/>
          <p:nvPr/>
        </p:nvSpPr>
        <p:spPr>
          <a:xfrm>
            <a:off x="6157663" y="3742944"/>
            <a:ext cx="1897233" cy="1076901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矛盾！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A5F1F0B-4C62-884C-BF1B-60E0877111EC}"/>
                  </a:ext>
                </a:extLst>
              </p:cNvPr>
              <p:cNvSpPr/>
              <p:nvPr/>
            </p:nvSpPr>
            <p:spPr>
              <a:xfrm>
                <a:off x="2699134" y="3687451"/>
                <a:ext cx="1625398" cy="23083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endParaRPr kumimoji="1" lang="en-US" altLang="zh-CN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zh-CN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kumimoji="1" lang="en-US" altLang="zh-CN" sz="2400" b="1" dirty="0">
                  <a:solidFill>
                    <a:srgbClr val="C00000"/>
                  </a:solidFill>
                </a:endParaRP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A5F1F0B-4C62-884C-BF1B-60E087711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134" y="3687451"/>
                <a:ext cx="1625398" cy="2308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45864D6-9D0D-9541-9A9B-C3691160BD79}"/>
                  </a:ext>
                </a:extLst>
              </p:cNvPr>
              <p:cNvSpPr/>
              <p:nvPr/>
            </p:nvSpPr>
            <p:spPr>
              <a:xfrm>
                <a:off x="9878038" y="3253690"/>
                <a:ext cx="1399562" cy="30469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endParaRPr kumimoji="1" lang="en-US" altLang="zh-CN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zh-CN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zh-CN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45864D6-9D0D-9541-9A9B-C3691160B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038" y="3253690"/>
                <a:ext cx="1399562" cy="3046988"/>
              </a:xfrm>
              <a:prstGeom prst="rect">
                <a:avLst/>
              </a:prstGeom>
              <a:blipFill>
                <a:blip r:embed="rId6"/>
                <a:stretch>
                  <a:fillRect l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D39A279-21A7-40AB-93C4-5DD13112C36E}"/>
                  </a:ext>
                </a:extLst>
              </p:cNvPr>
              <p:cNvSpPr/>
              <p:nvPr/>
            </p:nvSpPr>
            <p:spPr>
              <a:xfrm>
                <a:off x="7594919" y="5472873"/>
                <a:ext cx="412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D39A279-21A7-40AB-93C4-5DD13112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919" y="5472873"/>
                <a:ext cx="412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613EEE7-CD19-44EC-8663-808558785DEE}"/>
                  </a:ext>
                </a:extLst>
              </p:cNvPr>
              <p:cNvSpPr/>
              <p:nvPr/>
            </p:nvSpPr>
            <p:spPr>
              <a:xfrm>
                <a:off x="6307029" y="3157176"/>
                <a:ext cx="458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613EEE7-CD19-44EC-8663-808558785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29" y="3157176"/>
                <a:ext cx="4587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3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4" grpId="0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75FF551-AAA5-4E54-8ABC-5C99D4A6FB91}"/>
              </a:ext>
            </a:extLst>
          </p:cNvPr>
          <p:cNvGrpSpPr/>
          <p:nvPr/>
        </p:nvGrpSpPr>
        <p:grpSpPr>
          <a:xfrm>
            <a:off x="3463248" y="4549967"/>
            <a:ext cx="8487960" cy="2087944"/>
            <a:chOff x="3463248" y="4549967"/>
            <a:chExt cx="8487960" cy="208794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C438F4-413B-4D41-8374-26C9980A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3248" y="4549967"/>
              <a:ext cx="8487960" cy="2087944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75D18E7-E9B3-4B41-8C36-B82F733739C1}"/>
                </a:ext>
              </a:extLst>
            </p:cNvPr>
            <p:cNvSpPr/>
            <p:nvPr/>
          </p:nvSpPr>
          <p:spPr>
            <a:xfrm>
              <a:off x="4362680" y="5475384"/>
              <a:ext cx="286438" cy="220337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36C315D-7AD2-406A-8923-7DC2B22C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不可能差分传播规则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40EA5A-AFC2-4FD8-9FFF-406679949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941276"/>
                <a:ext cx="11171104" cy="4975448"/>
              </a:xfrm>
            </p:spPr>
            <p:txBody>
              <a:bodyPr/>
              <a:lstStyle/>
              <a:p>
                <a:r>
                  <a:rPr lang="zh-CN" altLang="en-US" dirty="0"/>
                  <a:t>以概率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传播</a:t>
                </a:r>
                <a:endParaRPr lang="en-US" altLang="zh-CN" dirty="0"/>
              </a:p>
              <a:p>
                <a:r>
                  <a:rPr kumimoji="1" lang="zh-CN" altLang="en-US" dirty="0"/>
                  <a:t>零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差分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nor/>
                      </m:rPr>
                      <a:rPr kumimoji="1" lang="en-US" altLang="zh-CN" dirty="0"/>
                      <m:t>Pr</m:t>
                    </m:r>
                    <m:r>
                      <m:rPr>
                        <m:nor/>
                      </m:rPr>
                      <a:rPr kumimoji="1" lang="en-US" altLang="zh-CN" dirty="0"/>
                      <m:t>(0</m:t>
                    </m:r>
                    <m:r>
                      <m:rPr>
                        <m:nor/>
                      </m:rPr>
                      <a:rPr kumimoji="1" lang="zh-CN" altLang="en-US" dirty="0"/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groupCh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dirty="0"/>
                      <m:t>0)=1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非零差分过线性运算，确定</a:t>
                </a:r>
                <a:endParaRPr kumimoji="1" lang="en-US" altLang="zh-CN" dirty="0"/>
              </a:p>
              <a:p>
                <a:r>
                  <a:rPr kumimoji="1" lang="zh-CN" altLang="en-US" dirty="0"/>
                  <a:t>非零差分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过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非线性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运算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双射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）仍为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非零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kumimoji="1" lang="en-US" altLang="zh-CN" dirty="0"/>
                      <m:t>Pr</m:t>
                    </m:r>
                    <m:r>
                      <m:rPr>
                        <m:nor/>
                      </m:rPr>
                      <a:rPr kumimoji="1" lang="en-US" altLang="zh-CN" dirty="0"/>
                      <m:t>(</m:t>
                    </m:r>
                    <m:r>
                      <m:rPr>
                        <m:nor/>
                      </m:rPr>
                      <a:rPr kumimoji="1" lang="zh-CN" altLang="en-US" dirty="0"/>
                      <m:t>∗ </m:t>
                    </m:r>
                    <m:groupChr>
                      <m:groupChrPr>
                        <m:chr m:val="→"/>
                        <m:vertJc m:val="bot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groupCh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∗∗</m:t>
                    </m:r>
                    <m:r>
                      <m:rPr>
                        <m:nor/>
                      </m:rPr>
                      <a:rPr kumimoji="1" lang="en-US" altLang="zh-CN" dirty="0"/>
                      <m:t>)=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是双射，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1" lang="zh-CN" altLang="en-US" dirty="0"/>
                  <a:t>，**是任意非零值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注：</a:t>
                </a:r>
                <a:r>
                  <a:rPr kumimoji="1" lang="en-US" altLang="zh-CN" dirty="0"/>
                  <a:t>DES</a:t>
                </a:r>
                <a:r>
                  <a:rPr kumimoji="1" lang="zh-CN" altLang="en-US" dirty="0"/>
                  <a:t>的</a:t>
                </a:r>
                <a:r>
                  <a:rPr kumimoji="1" lang="en-US" altLang="zh-CN" dirty="0"/>
                  <a:t>S</a:t>
                </a:r>
                <a:r>
                  <a:rPr kumimoji="1" lang="zh-CN" altLang="en-US" dirty="0"/>
                  <a:t>盒存在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dirty="0"/>
                      <m:t>∗ </m:t>
                    </m:r>
                    <m:groupChr>
                      <m:groupChrPr>
                        <m:chr m:val="→"/>
                        <m:vertJc m:val="bot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groupCh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dirty="0"/>
                  <a:t>的情况</a:t>
                </a:r>
                <a:endParaRPr kumimoji="1"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40EA5A-AFC2-4FD8-9FFF-406679949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41276"/>
                <a:ext cx="11171104" cy="4975448"/>
              </a:xfrm>
              <a:blipFill>
                <a:blip r:embed="rId3"/>
                <a:stretch>
                  <a:fillRect l="-709" t="-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FC25B-C306-40C9-BB1E-54256545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42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0223" y="624469"/>
            <a:ext cx="10582509" cy="3445726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defRPr/>
            </a:pP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r>
              <a:rPr kumimoji="1" lang="zh-CN" altLang="en-US" sz="3600" dirty="0"/>
              <a:t>  不可能差</a:t>
            </a:r>
            <a:r>
              <a:rPr kumimoji="1" lang="zh-CN" altLang="en-US" sz="3600" dirty="0">
                <a:solidFill>
                  <a:schemeClr val="tx1"/>
                </a:solidFill>
              </a:rPr>
              <a:t>分</a:t>
            </a:r>
            <a:r>
              <a:rPr lang="zh-CN" altLang="en-US" sz="3600" dirty="0"/>
              <a:t>常见的矛盾形式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021CB-61AB-CC40-93E6-22E1BB37D18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D5195-04D3-D648-BFE6-F1AD8D41E02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5E916-C3AA-414C-A272-4089A77B6DB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960338-D57B-774C-839B-99C9AACDBB8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93743F-8AE7-B64F-AC6C-B7E2EF65406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C5A80-59E3-7747-B0CE-B2A1F09CDBB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4C09C7-A500-C24A-AF57-0F52B590CA5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986A0E-F68C-EB49-A7D5-8EB84684D22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13" name="副标题 12">
            <a:extLst>
              <a:ext uri="{FF2B5EF4-FFF2-40B4-BE49-F238E27FC236}">
                <a16:creationId xmlns:a16="http://schemas.microsoft.com/office/drawing/2014/main" id="{83C3BEB7-6660-C146-A584-68D41BE64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173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pPr marL="182880" lvl="0" indent="-182880">
                  <a:spcBef>
                    <a:spcPts val="1200"/>
                  </a:spcBef>
                  <a:buClr>
                    <a:srgbClr val="D34817">
                      <a:lumMod val="75000"/>
                    </a:srgbClr>
                  </a:buClr>
                  <a:buSzPct val="85000"/>
                  <a:buFont typeface="Wingdings" pitchFamily="2" charset="2"/>
                  <a:buChar char="§"/>
                </a:pPr>
                <a:r>
                  <a:rPr kumimoji="1"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Feistel</a:t>
                </a:r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结构，轮函数</a:t>
                </a:r>
                <a:r>
                  <a:rPr kumimoji="1"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：对任意密钥都是双射（</a:t>
                </a:r>
                <a:r>
                  <a:rPr kumimoji="1"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bijective</a:t>
                </a:r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），输入差分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groupChr>
                  </m:oMath>
                </a14:m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   ），输出差分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groupChr>
                  </m:oMath>
                </a14:m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   ）</a:t>
                </a:r>
                <a:endPara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不知道从何下手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kumimoji="1"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；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,∗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其中∗为不确定的非零值</m:t>
                      </m:r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438400" y="4436268"/>
                <a:ext cx="6764594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kumimoji="1"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；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kumimoji="1"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其中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kumimoji="1"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为不确定的非零值</m:t>
                    </m:r>
                  </m:oMath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438400" y="4436268"/>
                <a:ext cx="6764594" cy="642938"/>
              </a:xfrm>
              <a:prstGeom prst="rect">
                <a:avLst/>
              </a:prstGeom>
              <a:blipFill>
                <a:blip r:embed="rId24"/>
                <a:stretch>
                  <a:fillRect t="-30476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438400" y="53578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,∗</m:t>
                          </m:r>
                        </m:e>
                      </m:d>
                      <m:r>
                        <a:rPr kumimoji="1"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；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其中∗为不确定的非零值</m:t>
                      </m:r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438400" y="5357813"/>
                <a:ext cx="8534400" cy="6429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A742ED1-29D3-764B-9D63-8FF195F93C2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b="17291"/>
          <a:stretch/>
        </p:blipFill>
        <p:spPr>
          <a:xfrm>
            <a:off x="8977935" y="1619322"/>
            <a:ext cx="1736310" cy="4381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4B73E3FA-0FEB-4DDF-A1D9-63FC8E2FCCE7}"/>
                  </a:ext>
                </a:extLst>
              </p14:cNvPr>
              <p14:cNvContentPartPr/>
              <p14:nvPr/>
            </p14:nvContentPartPr>
            <p14:xfrm>
              <a:off x="10486045" y="3294061"/>
              <a:ext cx="34920" cy="1152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4B73E3FA-0FEB-4DDF-A1D9-63FC8E2FCC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81725" y="3289741"/>
                <a:ext cx="43560" cy="20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30879DA-2E41-47E7-9EA6-248458278A43}"/>
              </a:ext>
            </a:extLst>
          </p:cNvPr>
          <p:cNvSpPr/>
          <p:nvPr/>
        </p:nvSpPr>
        <p:spPr>
          <a:xfrm>
            <a:off x="3258202" y="2054953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Pr</a:t>
            </a:r>
            <a:r>
              <a:rPr lang="en-US" altLang="zh-CN" dirty="0"/>
              <a:t>=1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AD64E4-BEB4-4DAD-8B6F-67439AF913E5}"/>
              </a:ext>
            </a:extLst>
          </p:cNvPr>
          <p:cNvSpPr/>
          <p:nvPr/>
        </p:nvSpPr>
        <p:spPr>
          <a:xfrm>
            <a:off x="7412326" y="2054953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Pr</a:t>
            </a:r>
            <a:r>
              <a:rPr lang="en-US" altLang="zh-CN" dirty="0"/>
              <a:t>=1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D7F00E6-1A99-4C9A-90A4-188560B1086F}"/>
              </a:ext>
            </a:extLst>
          </p:cNvPr>
          <p:cNvCxnSpPr/>
          <p:nvPr/>
        </p:nvCxnSpPr>
        <p:spPr>
          <a:xfrm>
            <a:off x="8394853" y="3429001"/>
            <a:ext cx="276523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5B51425-ABDC-4B99-AB46-66DCA711F68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24" name="TipText">
              <a:extLst>
                <a:ext uri="{FF2B5EF4-FFF2-40B4-BE49-F238E27FC236}">
                  <a16:creationId xmlns:a16="http://schemas.microsoft.com/office/drawing/2014/main" id="{4248F9A5-4278-4984-B6CB-B3DFE779BD7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6826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D368C-F7CF-484A-8BC7-69A1BB27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轮</a:t>
            </a:r>
            <a:r>
              <a:rPr kumimoji="1" lang="en-US" altLang="zh-CN" dirty="0"/>
              <a:t>Feistel</a:t>
            </a:r>
            <a:r>
              <a:rPr kumimoji="1" lang="zh-CN" altLang="en-US" dirty="0"/>
              <a:t>结构的不可能差分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536924-3AAA-3A4B-9634-4002D1831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Feistel</a:t>
                </a:r>
                <a:r>
                  <a:rPr kumimoji="1" lang="zh-CN" altLang="en-US" dirty="0"/>
                  <a:t>结构：</a:t>
                </a:r>
                <a:r>
                  <a:rPr kumimoji="1" lang="zh-CN" altLang="en-US" b="0" dirty="0"/>
                  <a:t>分组长度为</a:t>
                </a:r>
                <a:r>
                  <a:rPr kumimoji="1" lang="en-US" altLang="zh-CN" b="0" i="1" dirty="0"/>
                  <a:t>b</a:t>
                </a:r>
                <a:r>
                  <a:rPr kumimoji="1" lang="en-US" altLang="zh-CN" b="0" dirty="0"/>
                  <a:t>-bit</a:t>
                </a:r>
              </a:p>
              <a:p>
                <a:r>
                  <a:rPr kumimoji="1" lang="zh-CN" altLang="en-US" dirty="0"/>
                  <a:t>轮函数</a:t>
                </a:r>
                <a:r>
                  <a:rPr kumimoji="1" lang="en-US" altLang="zh-CN" i="1" dirty="0"/>
                  <a:t>f</a:t>
                </a:r>
                <a:r>
                  <a:rPr kumimoji="1" lang="zh-CN" altLang="en-US" dirty="0"/>
                  <a:t>：对任意密钥都是双射（</a:t>
                </a:r>
                <a:r>
                  <a:rPr kumimoji="1" lang="en-US" altLang="zh-CN" dirty="0"/>
                  <a:t>bijective</a:t>
                </a:r>
                <a:r>
                  <a:rPr kumimoji="1" lang="zh-CN" altLang="en-US" dirty="0"/>
                  <a:t>）</a:t>
                </a:r>
                <a:endParaRPr kumimoji="1" lang="en-US" altLang="zh-CN" b="0" dirty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b="0" dirty="0"/>
                  <a:t>为任一</a:t>
                </a:r>
                <a:r>
                  <a:rPr kumimoji="1" lang="zh-CN" altLang="en-US" b="0" dirty="0">
                    <a:solidFill>
                      <a:srgbClr val="C00000"/>
                    </a:solidFill>
                  </a:rPr>
                  <a:t>固定</a:t>
                </a:r>
                <a:r>
                  <a:rPr kumimoji="1" lang="zh-CN" altLang="en-US" b="0" dirty="0"/>
                  <a:t>的非零值</a:t>
                </a:r>
                <a:endParaRPr kumimoji="1" lang="en-US" altLang="zh-CN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brk m:alnAt="2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groupCh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brk m:alnAt="2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groupCh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1" lang="en-US" altLang="zh-CN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r>
                                  <a:rPr kumimoji="1" lang="en-US" altLang="zh-CN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en-US" altLang="zh-CN" b="0" dirty="0"/>
              </a:p>
              <a:p>
                <a:r>
                  <a:rPr kumimoji="1" lang="en-US" altLang="zh-CN" b="0" dirty="0"/>
                  <a:t>5</a:t>
                </a:r>
                <a:r>
                  <a:rPr kumimoji="1" lang="zh-CN" altLang="en-US" b="0" dirty="0"/>
                  <a:t>轮不可能差分：</a:t>
                </a:r>
                <a:endParaRPr kumimoji="1"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dirty="0"/>
                  <a:t>为任意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zh-CN" dirty="0"/>
                  <a:t>-bit</a:t>
                </a:r>
                <a:r>
                  <a:rPr kumimoji="1" lang="zh-CN" altLang="en-US" dirty="0"/>
                  <a:t>的非零值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如何进行区分攻击？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536924-3AAA-3A4B-9634-4002D1831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2448" b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3F20F2-7BF5-7441-A266-B7125E11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742ED1-29D3-764B-9D63-8FF195F93C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91"/>
          <a:stretch/>
        </p:blipFill>
        <p:spPr>
          <a:xfrm>
            <a:off x="8996012" y="80994"/>
            <a:ext cx="2149118" cy="54231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DEDD77-3CC0-304C-9FB7-FFA4FADD58BF}"/>
              </a:ext>
            </a:extLst>
          </p:cNvPr>
          <p:cNvSpPr/>
          <p:nvPr/>
        </p:nvSpPr>
        <p:spPr>
          <a:xfrm>
            <a:off x="11009221" y="0"/>
            <a:ext cx="3513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0517194-D137-114E-8DF9-8B3D933952D7}"/>
                  </a:ext>
                </a:extLst>
              </p:cNvPr>
              <p:cNvSpPr/>
              <p:nvPr/>
            </p:nvSpPr>
            <p:spPr>
              <a:xfrm>
                <a:off x="8742203" y="-1"/>
                <a:ext cx="45525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0517194-D137-114E-8DF9-8B3D93395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203" y="-1"/>
                <a:ext cx="45525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3D9012F-6536-D542-8A53-1BEF74671E29}"/>
                  </a:ext>
                </a:extLst>
              </p:cNvPr>
              <p:cNvSpPr/>
              <p:nvPr/>
            </p:nvSpPr>
            <p:spPr>
              <a:xfrm>
                <a:off x="9313299" y="1224430"/>
                <a:ext cx="45685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3D9012F-6536-D542-8A53-1BEF74671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99" y="1224430"/>
                <a:ext cx="456855" cy="461665"/>
              </a:xfrm>
              <a:prstGeom prst="rect">
                <a:avLst/>
              </a:prstGeom>
              <a:blipFill>
                <a:blip r:embed="rId6"/>
                <a:stretch>
                  <a:fillRect l="-10811"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F623BFC-FE41-9543-84C3-F28302DE55C7}"/>
                  </a:ext>
                </a:extLst>
              </p:cNvPr>
              <p:cNvSpPr/>
              <p:nvPr/>
            </p:nvSpPr>
            <p:spPr>
              <a:xfrm>
                <a:off x="11000503" y="1039457"/>
                <a:ext cx="45525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F623BFC-FE41-9543-84C3-F28302DE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503" y="1039457"/>
                <a:ext cx="45525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334271B-5BD6-C147-9510-98007C052619}"/>
                  </a:ext>
                </a:extLst>
              </p:cNvPr>
              <p:cNvSpPr/>
              <p:nvPr/>
            </p:nvSpPr>
            <p:spPr>
              <a:xfrm>
                <a:off x="10898370" y="5353244"/>
                <a:ext cx="43152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334271B-5BD6-C147-9510-98007C052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370" y="5353244"/>
                <a:ext cx="431528" cy="461665"/>
              </a:xfrm>
              <a:prstGeom prst="rect">
                <a:avLst/>
              </a:prstGeom>
              <a:blipFill>
                <a:blip r:embed="rId8"/>
                <a:stretch>
                  <a:fillRect l="-5714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FFC9BB3-342F-5F48-983B-1943210F1729}"/>
                  </a:ext>
                </a:extLst>
              </p:cNvPr>
              <p:cNvSpPr/>
              <p:nvPr/>
            </p:nvSpPr>
            <p:spPr>
              <a:xfrm>
                <a:off x="8840157" y="5247665"/>
                <a:ext cx="45525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FFC9BB3-342F-5F48-983B-1943210F1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157" y="5247665"/>
                <a:ext cx="45525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B5ABF0C-8B8D-8F44-8069-BF1912F4736F}"/>
              </a:ext>
            </a:extLst>
          </p:cNvPr>
          <p:cNvCxnSpPr/>
          <p:nvPr/>
        </p:nvCxnSpPr>
        <p:spPr>
          <a:xfrm>
            <a:off x="11455755" y="230831"/>
            <a:ext cx="0" cy="2244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65DB52B-48B7-D547-A3FA-D6DD792EF237}"/>
              </a:ext>
            </a:extLst>
          </p:cNvPr>
          <p:cNvCxnSpPr>
            <a:cxnSpLocks/>
          </p:cNvCxnSpPr>
          <p:nvPr/>
        </p:nvCxnSpPr>
        <p:spPr>
          <a:xfrm flipV="1">
            <a:off x="11463189" y="2587083"/>
            <a:ext cx="0" cy="3301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BD155D8-8F54-D648-B7DE-28053D076B16}"/>
                  </a:ext>
                </a:extLst>
              </p:cNvPr>
              <p:cNvSpPr/>
              <p:nvPr/>
            </p:nvSpPr>
            <p:spPr>
              <a:xfrm>
                <a:off x="8742203" y="4660917"/>
                <a:ext cx="5001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BD155D8-8F54-D648-B7DE-28053D076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203" y="4660917"/>
                <a:ext cx="5001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801831E-FDB2-9945-A1C2-2C8EDB04ADF5}"/>
                  </a:ext>
                </a:extLst>
              </p:cNvPr>
              <p:cNvSpPr/>
              <p:nvPr/>
            </p:nvSpPr>
            <p:spPr>
              <a:xfrm>
                <a:off x="9261246" y="3539391"/>
                <a:ext cx="431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801831E-FDB2-9945-A1C2-2C8EDB04A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246" y="3539391"/>
                <a:ext cx="431785" cy="461665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3783162-E8F1-1344-B3B0-D1C53773A280}"/>
                  </a:ext>
                </a:extLst>
              </p:cNvPr>
              <p:cNvSpPr txBox="1"/>
              <p:nvPr/>
            </p:nvSpPr>
            <p:spPr>
              <a:xfrm>
                <a:off x="9329244" y="2507717"/>
                <a:ext cx="254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3783162-E8F1-1344-B3B0-D1C53773A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244" y="2507717"/>
                <a:ext cx="254109" cy="369332"/>
              </a:xfrm>
              <a:prstGeom prst="rect">
                <a:avLst/>
              </a:prstGeom>
              <a:blipFill>
                <a:blip r:embed="rId12"/>
                <a:stretch>
                  <a:fillRect l="-23810" r="-19048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DFA2D77-81D2-6041-96F5-374324EC76BF}"/>
                  </a:ext>
                </a:extLst>
              </p:cNvPr>
              <p:cNvSpPr txBox="1"/>
              <p:nvPr/>
            </p:nvSpPr>
            <p:spPr>
              <a:xfrm>
                <a:off x="8458480" y="2404011"/>
                <a:ext cx="715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zh-CN" alt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kumimoji="1" lang="zh-CN" alt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DFA2D77-81D2-6041-96F5-374324EC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480" y="2404011"/>
                <a:ext cx="715452" cy="369332"/>
              </a:xfrm>
              <a:prstGeom prst="rect">
                <a:avLst/>
              </a:prstGeom>
              <a:blipFill>
                <a:blip r:embed="rId13"/>
                <a:stretch>
                  <a:fillRect l="-3509" r="-701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爆炸形 2 27">
            <a:extLst>
              <a:ext uri="{FF2B5EF4-FFF2-40B4-BE49-F238E27FC236}">
                <a16:creationId xmlns:a16="http://schemas.microsoft.com/office/drawing/2014/main" id="{AB978EB1-136F-0A45-A36A-22EE196C8EA5}"/>
              </a:ext>
            </a:extLst>
          </p:cNvPr>
          <p:cNvSpPr/>
          <p:nvPr/>
        </p:nvSpPr>
        <p:spPr>
          <a:xfrm>
            <a:off x="7784836" y="2000918"/>
            <a:ext cx="912589" cy="806185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矛盾！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C8EA6E3-5126-9D4E-8D84-E12F3789BB91}"/>
              </a:ext>
            </a:extLst>
          </p:cNvPr>
          <p:cNvSpPr/>
          <p:nvPr/>
        </p:nvSpPr>
        <p:spPr>
          <a:xfrm>
            <a:off x="8716406" y="4114242"/>
            <a:ext cx="3513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52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65 L 0 0.03565 L -0.13711 0.03565 L -0.13711 0.03565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051 C -0.00885 0.02662 -0.01915 0.05856 0.01159 0.08495 C 0.04218 0.11088 0.11368 0.13102 0.18516 0.15162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72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498 0.02593 0.02982 0.05209 0.00274 0.07454 C -0.02435 0.09723 -0.13294 0.12038 -0.16276 0.13473 C -0.19257 0.14908 -0.1845 0.15487 -0.17643 0.16088 " pathEditMode="relative" ptsTypes="AA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38 0.01505 0.00677 0.03009 -0.00091 0.03565 C -0.00859 0.04097 -0.02721 0.03657 -0.0457 0.03241 " pathEditMode="relative" ptsTypes="A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2.96296E-6 C -0.01588 0.0206 -0.03125 0.04143 -0.00755 0.06319 C 0.01628 0.08518 0.0793 0.10787 0.14245 0.13102 " pathEditMode="relative" rAng="0" ptsTypes="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406 0.02847 0.02813 0.05718 0 0.08287 C -0.02799 0.10857 -0.1388 0.14236 -0.16836 0.1544 C -0.19792 0.16621 -0.18763 0.16042 -0.17747 0.1544 " pathEditMode="relative" ptsTypes="AAAA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6 0.16459 C 0.19114 0.12801 0.20169 0.09144 0.17513 0.06436 C 0.14843 0.03727 0.0207 0.00163 0.0207 0.00163 L 0.0207 0.00163 " pathEditMode="relative" ptsTypes="AAAA">
                                      <p:cBhvr>
                                        <p:cTn id="6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C -0.00938 -0.01875 -0.01849 -0.03727 -0.04219 -0.04514 C -0.06576 -0.05301 -0.14141 -0.04699 -0.14141 -0.04676 L -0.14141 -0.04699 L -0.14636 -0.04699 " pathEditMode="relative" rAng="0" ptsTypes="AAAAA">
                                      <p:cBhvr>
                                        <p:cTn id="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18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C 0.07461 -0.028 0.14948 -0.05578 0.17161 -0.08287 C 0.19362 -0.10995 0.13216 -0.16319 0.13216 -0.16296 L 0.13216 -0.16319 " pathEditMode="relative" rAng="0" ptsTypes="AAAA">
                                      <p:cBhvr>
                                        <p:cTn id="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964 -0.02778 0.1194 -0.05533 0.14662 -0.08056 C 0.17383 -0.10556 0.17123 -0.12894 0.16315 -0.15093 C 0.15508 -0.17315 0.12526 -0.19908 0.09805 -0.21366 C 0.07083 -0.22847 0.03542 -0.2338 0 -0.23912 " pathEditMode="relative" ptsTypes="AAAAA">
                                      <p:cBhvr>
                                        <p:cTn id="9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C 0.05651 -0.01759 0.11315 -0.03496 0.13516 -0.05625 C 0.1573 -0.07778 0.13998 -0.11088 0.13243 -0.12824 C 0.125 -0.14537 0.10769 -0.15255 0.09037 -0.15949 " pathEditMode="relative" rAng="0" ptsTypes="AAAA">
                                      <p:cBhvr>
                                        <p:cTn id="9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  <p:bldP spid="6" grpId="2"/>
      <p:bldP spid="7" grpId="0"/>
      <p:bldP spid="7" grpId="1"/>
      <p:bldP spid="10" grpId="0"/>
      <p:bldP spid="10" grpId="1"/>
      <p:bldP spid="11" grpId="0"/>
      <p:bldP spid="11" grpId="1"/>
      <p:bldP spid="11" grpId="2"/>
      <p:bldP spid="15" grpId="0"/>
      <p:bldP spid="15" grpId="1"/>
      <p:bldP spid="16" grpId="0"/>
      <p:bldP spid="22" grpId="0"/>
      <p:bldP spid="22" grpId="1"/>
      <p:bldP spid="22" grpId="2"/>
      <p:bldP spid="22" grpId="3"/>
      <p:bldP spid="23" grpId="0"/>
      <p:bldP spid="23" grpId="1"/>
      <p:bldP spid="25" grpId="0"/>
      <p:bldP spid="26" grpId="0"/>
      <p:bldP spid="28" grpId="0" animBg="1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F0F9D-12B7-834C-B694-8F63C0BE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不可能差分常见的矛盾形式（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747FA6-FE1A-0047-9413-644CA539C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96752"/>
                <a:ext cx="10441858" cy="4975448"/>
              </a:xfrm>
            </p:spPr>
            <p:txBody>
              <a:bodyPr/>
              <a:lstStyle/>
              <a:p>
                <a:r>
                  <a:rPr kumimoji="1" lang="zh-CN" altLang="en-US" dirty="0"/>
                  <a:t>非零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值</a:t>
                </a:r>
                <a:r>
                  <a:rPr kumimoji="1" lang="zh-CN" altLang="en-US" dirty="0"/>
                  <a:t>到非零值的矛盾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Arial Unicode MS" pitchFamily="34" charset="-122"/>
                        <a:cs typeface="Arial Unicode MS" pitchFamily="34" charset="-122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Arial Unicode MS" pitchFamily="34" charset="-122"/>
                        <a:cs typeface="Arial Unicode MS" pitchFamily="34" charset="-122"/>
                      </a:rPr>
                      <m:t>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Arial Unicode MS" pitchFamily="34" charset="-122"/>
                        <a:cs typeface="Arial Unicode MS" pitchFamily="34" charset="-122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Arial Unicode MS" pitchFamily="34" charset="-122"/>
                        <a:cs typeface="Arial Unicode MS" pitchFamily="34" charset="-122"/>
                      </a:rPr>
                      <m:t>⨁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Arial Unicode MS" pitchFamily="34" charset="-122"/>
                        <a:cs typeface="Arial Unicode MS" pitchFamily="34" charset="-122"/>
                      </a:rPr>
                      <m:t>𝛿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Arial Unicode MS" pitchFamily="34" charset="-122"/>
                        <a:cs typeface="Arial Unicode MS" pitchFamily="34" charset="-122"/>
                      </a:rPr>
                      <m:t>(</m:t>
                    </m:r>
                    <m: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2"/>
                      </a:rPr>
                      <m:t>𝛿</m:t>
                    </m:r>
                    <m: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2"/>
                      </a:rPr>
                      <m:t>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2"/>
                      </a:rPr>
                      <m:t>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Arial Unicode MS" pitchFamily="34" charset="-122"/>
                        <a:cs typeface="Arial Unicode MS" pitchFamily="34" charset="-122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747FA6-FE1A-0047-9413-644CA539C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96752"/>
                <a:ext cx="10441858" cy="4975448"/>
              </a:xfrm>
              <a:blipFill>
                <a:blip r:embed="rId2"/>
                <a:stretch>
                  <a:fillRect l="-759" t="-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C9D79-1BF3-6540-A9DF-C7D33879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FE8450-8325-F44F-8E52-3FC2845DF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87"/>
          <a:stretch/>
        </p:blipFill>
        <p:spPr>
          <a:xfrm>
            <a:off x="8310466" y="485373"/>
            <a:ext cx="3455581" cy="6152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AE6DA30-7B1A-0948-8167-4ED2F5847846}"/>
                  </a:ext>
                </a:extLst>
              </p:cNvPr>
              <p:cNvSpPr/>
              <p:nvPr/>
            </p:nvSpPr>
            <p:spPr>
              <a:xfrm>
                <a:off x="8253624" y="3108035"/>
                <a:ext cx="7200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Arial Unicode MS" pitchFamily="34" charset="-122"/>
                          <a:cs typeface="Arial Unicode MS" pitchFamily="34" charset="-122"/>
                        </a:rPr>
                        <m:t>𝛼</m:t>
                      </m:r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Arial Unicode MS" pitchFamily="34" charset="-122"/>
                          <a:cs typeface="Arial Unicode MS" pitchFamily="34" charset="-122"/>
                        </a:rPr>
                        <m:t>⨁</m:t>
                      </m:r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Arial Unicode MS" pitchFamily="34" charset="-122"/>
                          <a:cs typeface="Arial Unicode MS" pitchFamily="34" charset="-122"/>
                        </a:rPr>
                        <m:t>𝛿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AE6DA30-7B1A-0948-8167-4ED2F5847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624" y="3108035"/>
                <a:ext cx="720069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686EE4F-9DF3-FD46-A647-838BE443531C}"/>
              </a:ext>
            </a:extLst>
          </p:cNvPr>
          <p:cNvSpPr/>
          <p:nvPr/>
        </p:nvSpPr>
        <p:spPr>
          <a:xfrm>
            <a:off x="8181306" y="2916934"/>
            <a:ext cx="864707" cy="75153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406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71B5C-0A0E-084C-B083-804844EA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不可能差分常见的矛盾形式（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4D966E-89A7-9B43-B91C-450B0F848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827" y="1196752"/>
                <a:ext cx="5693705" cy="450152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零和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非零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集合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矛盾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r>
                  <a:rPr kumimoji="1" lang="zh-CN" altLang="en-US" dirty="0">
                    <a:latin typeface="Cambria Math" panose="02040503050406030204" pitchFamily="18" charset="0"/>
                  </a:rPr>
                  <a:t>最常见的一类矛盾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dirty="0"/>
                  <a:t>AES</a:t>
                </a:r>
                <a:r>
                  <a:rPr kumimoji="1" lang="zh-CN" altLang="en-US" dirty="0"/>
                  <a:t>列混合的性质：分支数</a:t>
                </a:r>
                <a:r>
                  <a:rPr kumimoji="1" lang="en-US" altLang="zh-CN" dirty="0"/>
                  <a:t>=5 (MDS</a:t>
                </a:r>
                <a:r>
                  <a:rPr kumimoji="1" lang="zh-CN" altLang="en-US" dirty="0"/>
                  <a:t>矩阵</a:t>
                </a:r>
                <a:r>
                  <a:rPr kumimoji="1" lang="en-US" altLang="zh-CN" dirty="0"/>
                  <a:t>)</a:t>
                </a:r>
              </a:p>
              <a:p>
                <a:r>
                  <a:rPr kumimoji="1" lang="zh-CN" altLang="en-US" dirty="0"/>
                  <a:t>分支数（</a:t>
                </a:r>
                <a:r>
                  <a:rPr kumimoji="1" lang="en-US" altLang="zh-CN" dirty="0"/>
                  <a:t>branch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对一个线性变换</a:t>
                </a:r>
                <a:r>
                  <a:rPr kumimoji="1" lang="en-US" altLang="zh-CN" i="1" dirty="0"/>
                  <a:t>F</a:t>
                </a:r>
                <a:r>
                  <a:rPr kumimoji="1" lang="zh-CN" altLang="en-US" dirty="0"/>
                  <a:t>，分支数是指</a:t>
                </a:r>
                <a:endParaRPr kumimoji="1" lang="en-US" altLang="zh-CN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d>
                            <m:d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pPr marL="274320" lvl="1" indent="0">
                  <a:buNone/>
                </a:pPr>
                <a:r>
                  <a:rPr kumimoji="1" lang="zh-CN" altLang="en-US" dirty="0"/>
                  <a:t>其中，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zh-CN" altLang="en-US" dirty="0"/>
                  <a:t>表示向量</a:t>
                </a:r>
                <a:r>
                  <a:rPr kumimoji="1" lang="en-US" altLang="zh-CN" i="1" dirty="0"/>
                  <a:t>a</a:t>
                </a:r>
                <a:r>
                  <a:rPr kumimoji="1" lang="zh-CN" altLang="en-US" dirty="0"/>
                  <a:t>的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字节</a:t>
                </a:r>
                <a:r>
                  <a:rPr kumimoji="1" lang="zh-CN" altLang="en-US" dirty="0"/>
                  <a:t>重量，即非零字节的个数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衡量线性变换的扩散程度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4D966E-89A7-9B43-B91C-450B0F848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827" y="1196752"/>
                <a:ext cx="5693705" cy="4501521"/>
              </a:xfrm>
              <a:blipFill>
                <a:blip r:embed="rId3"/>
                <a:stretch>
                  <a:fillRect l="-1499" r="-1071" b="-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3925FB-8C22-1246-BD59-B222B4F8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BEB50A-74A8-A847-A901-98414AD1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183" y="1600148"/>
            <a:ext cx="5811025" cy="45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7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3668F-43A6-A74D-82AC-3FB97CA8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不可能差分常见的矛盾形式（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46D7F1-0466-1F4F-A302-0F7D7D299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其他矛盾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多字节之间的关系矛盾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vs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46D7F1-0466-1F4F-A302-0F7D7D299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8E5930-27E3-554C-BCFB-93DCF908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B918FA-FC69-405B-B001-BEA230493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32" y="887676"/>
            <a:ext cx="5597869" cy="52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9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0223" y="624469"/>
            <a:ext cx="10582509" cy="3445726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defRPr/>
            </a:pP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r>
              <a:rPr kumimoji="1" lang="zh-CN" altLang="en-US" sz="3600" dirty="0"/>
              <a:t>  </a:t>
            </a:r>
            <a:r>
              <a:rPr kumimoji="1" lang="en-US" altLang="zh-CN" sz="3600" dirty="0"/>
              <a:t>6</a:t>
            </a:r>
            <a:r>
              <a:rPr kumimoji="1" lang="zh-CN" altLang="en-US" sz="3600" dirty="0"/>
              <a:t>轮</a:t>
            </a:r>
            <a:r>
              <a:rPr kumimoji="1" lang="en-US" altLang="zh-CN" sz="3600" dirty="0"/>
              <a:t>Feistel</a:t>
            </a:r>
            <a:r>
              <a:rPr kumimoji="1" lang="zh-CN" altLang="en-US" sz="3600" dirty="0"/>
              <a:t>结构的不可能差</a:t>
            </a:r>
            <a:r>
              <a:rPr kumimoji="1" lang="zh-CN" altLang="en-US" sz="3600" dirty="0">
                <a:solidFill>
                  <a:schemeClr val="tx1"/>
                </a:solidFill>
              </a:rPr>
              <a:t>分分析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021CB-61AB-CC40-93E6-22E1BB37D18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D5195-04D3-D648-BFE6-F1AD8D41E02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5E916-C3AA-414C-A272-4089A77B6DB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960338-D57B-774C-839B-99C9AACDBB8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93743F-8AE7-B64F-AC6C-B7E2EF65406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C5A80-59E3-7747-B0CE-B2A1F09CDBB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4C09C7-A500-C24A-AF57-0F52B590CA5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986A0E-F68C-EB49-A7D5-8EB84684D22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13" name="副标题 12">
            <a:extLst>
              <a:ext uri="{FF2B5EF4-FFF2-40B4-BE49-F238E27FC236}">
                <a16:creationId xmlns:a16="http://schemas.microsoft.com/office/drawing/2014/main" id="{83C3BEB7-6660-C146-A584-68D41BE64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512064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5</a:t>
            </a:r>
            <a:r>
              <a:rPr lang="en-US" altLang="zh-CN" sz="2800" dirty="0"/>
              <a:t>+1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A0A9964-3271-7147-88DB-A5F0E9F77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479" y="270565"/>
            <a:ext cx="3048729" cy="636734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ECD9C31-FD27-5E44-9A80-4DF906E2AC3D}"/>
              </a:ext>
            </a:extLst>
          </p:cNvPr>
          <p:cNvSpPr/>
          <p:nvPr/>
        </p:nvSpPr>
        <p:spPr>
          <a:xfrm>
            <a:off x="9253728" y="6022848"/>
            <a:ext cx="2328672" cy="61506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13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69F76-959C-4796-B6BC-93179EE9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8754E-CDAC-455A-BDE6-B527E733B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00275B-C924-498C-A623-B8E906E0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92081-46A2-4CA4-8D86-740A6072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4" y="0"/>
            <a:ext cx="2904565" cy="627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1DD8A7-FB3F-422B-9281-3CF559569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586" y="188640"/>
            <a:ext cx="3743847" cy="575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31DA6D8-698B-4EE5-97DC-3015F503F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750" y="0"/>
            <a:ext cx="3810532" cy="553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96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19200" y="635000"/>
                <a:ext cx="7843196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在</a:t>
                </a:r>
                <a:r>
                  <a:rPr kumimoji="1"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5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轮</a:t>
                </a:r>
                <a:r>
                  <a:rPr kumimoji="1" lang="en-US" altLang="zh-CN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Feistel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结构的尾部添加一轮，基于不可能差分进行密钥恢复。若选择满足头部差分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的明文对，此时，若解密一轮，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kumimoji="1"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⨁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kumimoji="1"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kumimoji="1" lang="el-GR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  <m:r>
                      <a:rPr kumimoji="1"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的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是（）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1219200" y="635000"/>
                <a:ext cx="7843196" cy="2143125"/>
              </a:xfrm>
              <a:prstGeom prst="rect">
                <a:avLst/>
              </a:prstGeom>
              <a:blipFill>
                <a:blip r:embed="rId21"/>
                <a:stretch>
                  <a:fillRect l="-1166" r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不确定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438400" y="34718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正确密钥候选值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2438400" y="41576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错误密钥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5361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2219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A0A9964-3271-7147-88DB-A5F0E9F77D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41796" y="1186180"/>
            <a:ext cx="2233307" cy="4664317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524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0E307E8-2A60-6540-9A31-56DAF7DD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479" y="270565"/>
            <a:ext cx="3048729" cy="63673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428B82-6BD6-A84A-8AED-F1AC8C56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26FFF6-C08A-AC48-B529-15E6167DA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选择明文攻击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dirty="0"/>
                  <a:t>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任意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zh-CN" dirty="0"/>
                  <a:t>-bit</a:t>
                </a:r>
                <a:r>
                  <a:rPr kumimoji="1" lang="zh-CN" altLang="en-US" dirty="0"/>
                  <a:t>的非零值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结构体</a:t>
                </a:r>
                <a:r>
                  <a:rPr kumimoji="1" lang="en-US" altLang="zh-CN" i="1" dirty="0"/>
                  <a:t>S</a:t>
                </a:r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1" lang="zh-CN" altLang="en-US" dirty="0"/>
                  <a:t>个如下形式的消息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kumimoji="1"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=0,…,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zh-CN" altLang="en-US" dirty="0"/>
                  <a:t>是任取的固定的常数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1" lang="zh-CN" altLang="en-US" dirty="0"/>
                  <a:t>个消息⇒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26FFF6-C08A-AC48-B529-15E6167DA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65" t="-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F87B0E-4DCE-D945-9BF8-8730F260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21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9E5FA03-EA23-2F4D-AD2B-E3686E49043E}"/>
              </a:ext>
            </a:extLst>
          </p:cNvPr>
          <p:cNvSpPr/>
          <p:nvPr/>
        </p:nvSpPr>
        <p:spPr>
          <a:xfrm>
            <a:off x="8798312" y="188640"/>
            <a:ext cx="646771" cy="36892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D0A54A-318E-234A-98E5-3FFCA3D24F5B}"/>
                  </a:ext>
                </a:extLst>
              </p:cNvPr>
              <p:cNvSpPr/>
              <p:nvPr/>
            </p:nvSpPr>
            <p:spPr>
              <a:xfrm>
                <a:off x="9276386" y="20849"/>
                <a:ext cx="545727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D0A54A-318E-234A-98E5-3FFCA3D24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386" y="20849"/>
                <a:ext cx="545727" cy="3844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3E01CC2-B73E-7647-941D-05907AE9E9D0}"/>
                  </a:ext>
                </a:extLst>
              </p:cNvPr>
              <p:cNvSpPr/>
              <p:nvPr/>
            </p:nvSpPr>
            <p:spPr>
              <a:xfrm>
                <a:off x="11028358" y="20849"/>
                <a:ext cx="565539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3E01CC2-B73E-7647-941D-05907AE9E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58" y="20849"/>
                <a:ext cx="565539" cy="3844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3D02A02-B514-6F40-951C-C10E971A7EEA}"/>
                  </a:ext>
                </a:extLst>
              </p:cNvPr>
              <p:cNvSpPr/>
              <p:nvPr/>
            </p:nvSpPr>
            <p:spPr>
              <a:xfrm>
                <a:off x="9172219" y="6486302"/>
                <a:ext cx="464871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3D02A02-B514-6F40-951C-C10E971A7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19" y="6486302"/>
                <a:ext cx="464871" cy="384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580F436-9F32-3F49-A754-E65D85A5385D}"/>
                  </a:ext>
                </a:extLst>
              </p:cNvPr>
              <p:cNvSpPr/>
              <p:nvPr/>
            </p:nvSpPr>
            <p:spPr>
              <a:xfrm>
                <a:off x="11129026" y="6489237"/>
                <a:ext cx="484684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580F436-9F32-3F49-A754-E65D85A53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026" y="6489237"/>
                <a:ext cx="484684" cy="3844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B5BF1-3F74-4E46-8AB4-90D387E2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去噪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筛除</a:t>
            </a:r>
            <a:r>
              <a:rPr kumimoji="1" lang="zh-CN" altLang="en-US" dirty="0">
                <a:solidFill>
                  <a:srgbClr val="C00000"/>
                </a:solidFill>
              </a:rPr>
              <a:t>无用</a:t>
            </a:r>
            <a:r>
              <a:rPr kumimoji="1" lang="zh-CN" altLang="en-US" dirty="0"/>
              <a:t>的密文对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78FEB-A3A6-4948-8B14-C7F90CF12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96752"/>
                <a:ext cx="8257819" cy="49754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,0)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b="0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9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sz="29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1" lang="en-US" altLang="zh-CN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29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9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sz="290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kumimoji="1" lang="en-US" altLang="zh-CN" sz="2900">
                        <a:latin typeface="Cambria Math" panose="02040503050406030204" pitchFamily="18" charset="0"/>
                      </a:rPr>
                      <m:t>⨁</m:t>
                    </m:r>
                    <m:sSup>
                      <m:sSupPr>
                        <m:ctrlPr>
                          <a:rPr kumimoji="1" lang="en-US" altLang="zh-CN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9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sz="29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1" lang="en-US" altLang="zh-CN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29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sz="29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sz="290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kumimoji="1" lang="en-US" altLang="zh-CN" sz="29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9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kumimoji="1" lang="el-GR" altLang="zh-CN" sz="29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kumimoji="1" lang="zh-CN" altLang="en-US" sz="2900">
                        <a:latin typeface="Cambria Math" panose="02040503050406030204" pitchFamily="18" charset="0"/>
                      </a:rPr>
                      <m:t>的</m:t>
                    </m:r>
                    <m:sSub>
                      <m:sSubPr>
                        <m:ctrlPr>
                          <a:rPr kumimoji="1" lang="en-US" altLang="zh-CN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90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1" lang="zh-CN" altLang="en-US" sz="2900">
                        <a:latin typeface="Cambria Math" panose="02040503050406030204" pitchFamily="18" charset="0"/>
                      </a:rPr>
                      <m:t>一定为错误密钥</m:t>
                    </m:r>
                    <m:r>
                      <a:rPr kumimoji="1" lang="en-US" altLang="zh-CN" sz="290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endParaRPr kumimoji="1" lang="en-US" altLang="zh-CN" sz="2900" dirty="0"/>
              </a:p>
              <a:p>
                <a:pPr marL="0" indent="0">
                  <a:buNone/>
                </a:pPr>
                <a:r>
                  <a:rPr kumimoji="1" lang="zh-CN" altLang="en-US" b="0" dirty="0">
                    <a:ea typeface="Cambria Math" panose="02040503050406030204" pitchFamily="18" charset="0"/>
                  </a:rPr>
                  <a:t> 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kumimoji="1"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密钥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有关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方程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/>
                              </m:s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</m:sSub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/>
                              </m:s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</m:sSub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1" lang="en-US" altLang="zh-CN" dirty="0"/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</m:sSubSup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</m:sSubSup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1"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r>
                  <a:rPr kumimoji="1" lang="zh-CN" altLang="en-US" dirty="0"/>
                  <a:t>密文对差分特点：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78FEB-A3A6-4948-8B14-C7F90CF12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96752"/>
                <a:ext cx="8257819" cy="4975448"/>
              </a:xfrm>
              <a:blipFill>
                <a:blip r:embed="rId3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13B949CF-2024-0949-83D9-373A46A94772}"/>
              </a:ext>
            </a:extLst>
          </p:cNvPr>
          <p:cNvSpPr txBox="1">
            <a:spLocks/>
          </p:cNvSpPr>
          <p:nvPr/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1" kern="1200" spc="-7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22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E307E8-2A60-6540-9A31-56DAF7DDF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479" y="270565"/>
            <a:ext cx="3048729" cy="636734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33FE5246-F816-CC4D-93DA-48D2B7EF9E8B}"/>
              </a:ext>
            </a:extLst>
          </p:cNvPr>
          <p:cNvSpPr/>
          <p:nvPr/>
        </p:nvSpPr>
        <p:spPr>
          <a:xfrm>
            <a:off x="8798312" y="188640"/>
            <a:ext cx="646771" cy="36892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57EC3B5-3D98-F647-9D49-0D50A6D7B6A0}"/>
              </a:ext>
            </a:extLst>
          </p:cNvPr>
          <p:cNvSpPr/>
          <p:nvPr/>
        </p:nvSpPr>
        <p:spPr>
          <a:xfrm>
            <a:off x="11381767" y="5678442"/>
            <a:ext cx="646771" cy="36892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F1F5FD3-AC3E-7D4A-A7B1-3DCF410BE738}"/>
                  </a:ext>
                </a:extLst>
              </p:cNvPr>
              <p:cNvSpPr/>
              <p:nvPr/>
            </p:nvSpPr>
            <p:spPr>
              <a:xfrm>
                <a:off x="11033571" y="5757999"/>
                <a:ext cx="387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F1F5FD3-AC3E-7D4A-A7B1-3DCF410BE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571" y="5757999"/>
                <a:ext cx="387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51F60C-B38F-5C49-991C-723F8239435A}"/>
                  </a:ext>
                </a:extLst>
              </p:cNvPr>
              <p:cNvSpPr txBox="1"/>
              <p:nvPr/>
            </p:nvSpPr>
            <p:spPr>
              <a:xfrm>
                <a:off x="9658431" y="6033700"/>
                <a:ext cx="1708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51F60C-B38F-5C49-991C-723F82394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431" y="6033700"/>
                <a:ext cx="170816" cy="276999"/>
              </a:xfrm>
              <a:prstGeom prst="rect">
                <a:avLst/>
              </a:prstGeom>
              <a:blipFill>
                <a:blip r:embed="rId6"/>
                <a:stretch>
                  <a:fillRect l="-21429"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8971F75-9ED5-B14D-91B8-851494F4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7B0145E-76DD-7548-9DA0-377D4BB6FD0E}"/>
                  </a:ext>
                </a:extLst>
              </p:cNvPr>
              <p:cNvSpPr/>
              <p:nvPr/>
            </p:nvSpPr>
            <p:spPr>
              <a:xfrm>
                <a:off x="9276386" y="20849"/>
                <a:ext cx="545727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7B0145E-76DD-7548-9DA0-377D4BB6F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386" y="20849"/>
                <a:ext cx="545727" cy="384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6AFC9-0D60-9543-96EA-13DA0C7C6190}"/>
                  </a:ext>
                </a:extLst>
              </p:cNvPr>
              <p:cNvSpPr/>
              <p:nvPr/>
            </p:nvSpPr>
            <p:spPr>
              <a:xfrm>
                <a:off x="11028358" y="20849"/>
                <a:ext cx="565539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6AFC9-0D60-9543-96EA-13DA0C7C6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58" y="20849"/>
                <a:ext cx="565539" cy="3844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8D4B5AF-754C-F541-8660-CFFAC2C5D96A}"/>
                  </a:ext>
                </a:extLst>
              </p:cNvPr>
              <p:cNvSpPr/>
              <p:nvPr/>
            </p:nvSpPr>
            <p:spPr>
              <a:xfrm>
                <a:off x="9172219" y="6486302"/>
                <a:ext cx="464871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8D4B5AF-754C-F541-8660-CFFAC2C5D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19" y="6486302"/>
                <a:ext cx="464871" cy="3844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D176BCE-B79A-7C45-BC26-2BAE3F82B081}"/>
                  </a:ext>
                </a:extLst>
              </p:cNvPr>
              <p:cNvSpPr/>
              <p:nvPr/>
            </p:nvSpPr>
            <p:spPr>
              <a:xfrm>
                <a:off x="11129026" y="6489237"/>
                <a:ext cx="484684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D176BCE-B79A-7C45-BC26-2BAE3F82B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026" y="6489237"/>
                <a:ext cx="484684" cy="3844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4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023 C 0.00039 0.0199 0.00261 0.03958 -0.0026 0.04722 C -0.00781 0.05486 -0.02031 0.05023 -0.03268 0.0456 " pathEditMode="relative" ptsTypes="A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-0.01445 0.0541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8611 " pathEditMode="relative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/>
      <p:bldP spid="9" grpId="1"/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B5BF1-3F74-4E46-8AB4-90D387E2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去噪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筛除</a:t>
            </a:r>
            <a:r>
              <a:rPr kumimoji="1" lang="zh-CN" altLang="en-US" dirty="0">
                <a:solidFill>
                  <a:srgbClr val="C00000"/>
                </a:solidFill>
              </a:rPr>
              <a:t>无用</a:t>
            </a:r>
            <a:r>
              <a:rPr kumimoji="1" lang="zh-CN" altLang="en-US" dirty="0"/>
              <a:t>的密文对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78FEB-A3A6-4948-8B14-C7F90CF12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密文右半支的差分与明文左半支差分相等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筛选满足以下条件的消息对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先组对后比较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若对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kumimoji="1" lang="zh-CN" altLang="en-US" dirty="0"/>
                  <a:t>明文对直接筛选，时间复杂度为？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先比较后组对：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将比较的表达式变形：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时间复杂度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每个结构体，有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zh-CN" altLang="en-US" dirty="0"/>
                  <a:t>对保留</a:t>
                </a:r>
                <a:endParaRPr kumimoji="1" lang="en-US" altLang="zh-CN" dirty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78FEB-A3A6-4948-8B14-C7F90CF12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2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13B949CF-2024-0949-83D9-373A46A94772}"/>
              </a:ext>
            </a:extLst>
          </p:cNvPr>
          <p:cNvSpPr txBox="1">
            <a:spLocks/>
          </p:cNvSpPr>
          <p:nvPr/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1" kern="1200" spc="-7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23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8971F75-9ED5-B14D-91B8-851494F4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8EF58FD9-ED05-452E-AFFC-BD3A2CD4F482}"/>
              </a:ext>
            </a:extLst>
          </p:cNvPr>
          <p:cNvSpPr txBox="1">
            <a:spLocks/>
          </p:cNvSpPr>
          <p:nvPr/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1" kern="1200" spc="-7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23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01330B6-926D-4F47-80F2-87A9632F1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479" y="270565"/>
            <a:ext cx="3048729" cy="6367346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115E4403-3189-416B-B5A3-120232F9994C}"/>
              </a:ext>
            </a:extLst>
          </p:cNvPr>
          <p:cNvSpPr/>
          <p:nvPr/>
        </p:nvSpPr>
        <p:spPr>
          <a:xfrm>
            <a:off x="8798312" y="188640"/>
            <a:ext cx="646771" cy="36892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425F056-69E9-43D2-BCB2-BAC05AD1987C}"/>
              </a:ext>
            </a:extLst>
          </p:cNvPr>
          <p:cNvSpPr/>
          <p:nvPr/>
        </p:nvSpPr>
        <p:spPr>
          <a:xfrm>
            <a:off x="11381767" y="5678442"/>
            <a:ext cx="646771" cy="36892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360ED5-C7F0-415A-AFE5-831EC12AD32F}"/>
                  </a:ext>
                </a:extLst>
              </p:cNvPr>
              <p:cNvSpPr txBox="1"/>
              <p:nvPr/>
            </p:nvSpPr>
            <p:spPr>
              <a:xfrm>
                <a:off x="9658431" y="6033700"/>
                <a:ext cx="1708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360ED5-C7F0-415A-AFE5-831EC12A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431" y="6033700"/>
                <a:ext cx="170816" cy="276999"/>
              </a:xfrm>
              <a:prstGeom prst="rect">
                <a:avLst/>
              </a:prstGeom>
              <a:blipFill>
                <a:blip r:embed="rId5"/>
                <a:stretch>
                  <a:fillRect l="-17857" r="-14286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灯片编号占位符 10">
            <a:extLst>
              <a:ext uri="{FF2B5EF4-FFF2-40B4-BE49-F238E27FC236}">
                <a16:creationId xmlns:a16="http://schemas.microsoft.com/office/drawing/2014/main" id="{6E780E0E-5E97-45AA-BB1D-A466CC11F5FE}"/>
              </a:ext>
            </a:extLst>
          </p:cNvPr>
          <p:cNvSpPr txBox="1">
            <a:spLocks/>
          </p:cNvSpPr>
          <p:nvPr/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1" kern="1200" spc="-7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C54EB2E-35E3-4F3F-8C4F-FE5865B8D644}"/>
                  </a:ext>
                </a:extLst>
              </p:cNvPr>
              <p:cNvSpPr/>
              <p:nvPr/>
            </p:nvSpPr>
            <p:spPr>
              <a:xfrm>
                <a:off x="9276386" y="20849"/>
                <a:ext cx="545727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C54EB2E-35E3-4F3F-8C4F-FE5865B8D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386" y="20849"/>
                <a:ext cx="545727" cy="384464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230BBAA-AA79-4184-A6A4-AAC389AEA6DF}"/>
                  </a:ext>
                </a:extLst>
              </p:cNvPr>
              <p:cNvSpPr/>
              <p:nvPr/>
            </p:nvSpPr>
            <p:spPr>
              <a:xfrm>
                <a:off x="11028358" y="20849"/>
                <a:ext cx="565539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230BBAA-AA79-4184-A6A4-AAC389AEA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58" y="20849"/>
                <a:ext cx="565539" cy="384464"/>
              </a:xfrm>
              <a:prstGeom prst="rect">
                <a:avLst/>
              </a:prstGeom>
              <a:blipFill>
                <a:blip r:embed="rId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1A3E1C-2725-408D-ABD1-34ACD8BACDE1}"/>
                  </a:ext>
                </a:extLst>
              </p:cNvPr>
              <p:cNvSpPr/>
              <p:nvPr/>
            </p:nvSpPr>
            <p:spPr>
              <a:xfrm>
                <a:off x="9172219" y="6486302"/>
                <a:ext cx="464871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1A3E1C-2725-408D-ABD1-34ACD8BAC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19" y="6486302"/>
                <a:ext cx="464871" cy="384464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E4B311D-85C6-4CEF-9B02-CC0B34933622}"/>
                  </a:ext>
                </a:extLst>
              </p:cNvPr>
              <p:cNvSpPr/>
              <p:nvPr/>
            </p:nvSpPr>
            <p:spPr>
              <a:xfrm>
                <a:off x="11129026" y="6489237"/>
                <a:ext cx="484684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E4B311D-85C6-4CEF-9B02-CC0B3493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026" y="6489237"/>
                <a:ext cx="484684" cy="384464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97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94DDA-DE6E-BC4F-9C6A-AACAC110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恢复密钥</a:t>
            </a:r>
            <a:r>
              <a:rPr kumimoji="1" lang="en-US" altLang="zh-CN" dirty="0"/>
              <a:t>——</a:t>
            </a:r>
            <a:r>
              <a:rPr kumimoji="1" lang="zh-CN" altLang="en-US"/>
              <a:t>排除法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92CFC-EDD8-8648-A6C5-2EE8F3612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0293" y="1046897"/>
                <a:ext cx="11307336" cy="5623141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恢复最后一轮的轮密钥，得到关于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kumimoji="1" lang="zh-CN" altLang="en-US" dirty="0"/>
                  <a:t>的方程</a:t>
                </a:r>
                <a:r>
                  <a:rPr kumimoji="1" lang="en-US" altLang="zh-CN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/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/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思考：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zh-CN" altLang="en-US" dirty="0"/>
                  <a:t>有</a:t>
                </a:r>
                <a:r>
                  <a:rPr kumimoji="1" lang="en-US" altLang="zh-CN" i="1" dirty="0"/>
                  <a:t>k</a:t>
                </a:r>
                <a:r>
                  <a:rPr kumimoji="1" lang="en-US" altLang="zh-CN" dirty="0"/>
                  <a:t>-bit</a:t>
                </a:r>
                <a:r>
                  <a:rPr kumimoji="1" lang="zh-CN" altLang="en-US" dirty="0"/>
                  <a:t>，则每个方程平均可求得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r>
                  <a:rPr kumimoji="1" lang="zh-CN" altLang="en-US" dirty="0"/>
                  <a:t>个解，将其从密钥空间中删除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处理完一个结构体，还剩多少密钥？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要保证密钥空间中只有正确密钥保留下来，需要多少结构体</a:t>
                </a:r>
                <a:r>
                  <a:rPr kumimoji="1" lang="zh-CN" altLang="en-US" dirty="0">
                    <a:hlinkClick r:id="rId2" action="ppaction://hlinksldjump"/>
                  </a:rPr>
                  <a:t>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endParaRPr kumimoji="1" lang="en-US" altLang="zh-CN" dirty="0"/>
              </a:p>
              <a:p>
                <a:pPr marL="0" indent="0" algn="ctr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92CFC-EDD8-8648-A6C5-2EE8F3612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293" y="1046897"/>
                <a:ext cx="11307336" cy="5623141"/>
              </a:xfrm>
              <a:blipFill>
                <a:blip r:embed="rId3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1FD65A-7439-F448-AA15-7D317F1C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77"/>
            <a:ext cx="640080" cy="365125"/>
          </a:xfrm>
        </p:spPr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24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1F06F-59A3-9240-87F2-5B4B459D2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983"/>
          <a:stretch/>
        </p:blipFill>
        <p:spPr>
          <a:xfrm>
            <a:off x="8902479" y="220098"/>
            <a:ext cx="3048729" cy="2102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7610CA8-BEA0-B041-874B-6F8F289B63D9}"/>
                  </a:ext>
                </a:extLst>
              </p:cNvPr>
              <p:cNvSpPr/>
              <p:nvPr/>
            </p:nvSpPr>
            <p:spPr>
              <a:xfrm>
                <a:off x="11117517" y="2185915"/>
                <a:ext cx="387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7610CA8-BEA0-B041-874B-6F8F289B6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517" y="2185915"/>
                <a:ext cx="387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C679D6-EFDB-7E4B-9E0C-F390E120056A}"/>
                  </a:ext>
                </a:extLst>
              </p:cNvPr>
              <p:cNvSpPr/>
              <p:nvPr/>
            </p:nvSpPr>
            <p:spPr>
              <a:xfrm>
                <a:off x="9294801" y="2139829"/>
                <a:ext cx="355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C679D6-EFDB-7E4B-9E0C-F390E1200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801" y="2139829"/>
                <a:ext cx="3554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ADF1C0DD-BC1B-8E49-9FFA-4CF8FBF49478}"/>
              </a:ext>
            </a:extLst>
          </p:cNvPr>
          <p:cNvSpPr/>
          <p:nvPr/>
        </p:nvSpPr>
        <p:spPr>
          <a:xfrm>
            <a:off x="10247971" y="1527720"/>
            <a:ext cx="334536" cy="32896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654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94DDA-DE6E-BC4F-9C6A-AACAC110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恢复密钥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排除法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92CFC-EDD8-8648-A6C5-2EE8F3612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0293" y="1116784"/>
                <a:ext cx="11307336" cy="562314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kumimoji="1" lang="zh-CN" altLang="en-US" dirty="0"/>
                  <a:t>恢复最后一轮的轮密钥，得到关于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kumimoji="1" lang="zh-CN" altLang="en-US" dirty="0"/>
                  <a:t>的方程</a:t>
                </a:r>
                <a:r>
                  <a:rPr kumimoji="1" lang="en-US" altLang="zh-CN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/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/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zh-CN" altLang="en-US" dirty="0"/>
                  <a:t>有</a:t>
                </a:r>
                <a:r>
                  <a:rPr kumimoji="1" lang="en-US" altLang="zh-CN" i="1" dirty="0"/>
                  <a:t>k</a:t>
                </a:r>
                <a:r>
                  <a:rPr kumimoji="1" lang="en-US" altLang="zh-CN" dirty="0"/>
                  <a:t>-bit</a:t>
                </a:r>
                <a:r>
                  <a:rPr kumimoji="1" lang="zh-CN" altLang="en-US" dirty="0"/>
                  <a:t>，则每个方程平均可求得？个解，将其从密钥空间中删除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dirty="0"/>
                      <m:t>对</m:t>
                    </m:r>
                    <m:r>
                      <m:rPr>
                        <m:nor/>
                      </m:rPr>
                      <a:rPr kumimoji="1" lang="zh-CN" altLang="en-US" dirty="0">
                        <a:solidFill>
                          <a:srgbClr val="C00000"/>
                        </a:solidFill>
                      </a:rPr>
                      <m:t>任一</m:t>
                    </m:r>
                    <m:r>
                      <m:rPr>
                        <m:nor/>
                      </m:rPr>
                      <a:rPr kumimoji="1" lang="zh-CN" altLang="en-US" dirty="0"/>
                      <m:t>错误密钥， 落在一个方程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的解集中的概率为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对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任一</a:t>
                </a:r>
                <a:r>
                  <a:rPr kumimoji="1" lang="zh-CN" altLang="en-US" dirty="0"/>
                  <a:t>错误密钥，处理完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个结构体后对仍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未</a:t>
                </a:r>
                <a:r>
                  <a:rPr kumimoji="1" lang="zh-CN" altLang="en-US" dirty="0"/>
                  <a:t>将其删除的概率为？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zh-CN" dirty="0"/>
                  <a:t>0.61</a:t>
                </a:r>
              </a:p>
              <a:p>
                <a:r>
                  <a:rPr kumimoji="1" lang="zh-CN" altLang="en-US" dirty="0"/>
                  <a:t>对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密钥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空间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中的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个错误密钥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处理完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个结构体后仍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未</a:t>
                </a:r>
                <a:r>
                  <a:rPr kumimoji="1" lang="zh-CN" altLang="en-US" dirty="0"/>
                  <a:t>将其删除的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个数</a:t>
                </a:r>
                <a:r>
                  <a:rPr kumimoji="1" lang="zh-CN" altLang="en-US" dirty="0"/>
                  <a:t>为？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kumimoji="1" lang="zh-CN" altLang="en-US" dirty="0">
                    <a:solidFill>
                      <a:prstClr val="black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密钥空间中的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−1)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个错误密钥</m:t>
                    </m:r>
                    <m:r>
                      <a:rPr kumimoji="1"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若选择 </a:t>
                </a:r>
                <a:r>
                  <a:rPr kumimoji="1" lang="en-US" altLang="zh-CN" i="1" dirty="0"/>
                  <a:t>s</a:t>
                </a:r>
                <a:r>
                  <a:rPr kumimoji="1" lang="zh-CN" altLang="en-US" i="1" dirty="0"/>
                  <a:t> </a:t>
                </a:r>
                <a:r>
                  <a:rPr kumimoji="1" lang="zh-CN" altLang="en-US" dirty="0"/>
                  <a:t>个结构体，筛选完后，密钥空间中剩余错误密钥的个数为？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>
                    <a:solidFill>
                      <a:prstClr val="black"/>
                    </a:solidFill>
                  </a:rPr>
                  <a:t>要使得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zh-CN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  <m: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  <m:r>
                      <a:rPr kumimoji="1" lang="zh-CN" alt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则</m:t>
                    </m:r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2∙</m:t>
                    </m:r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≈1.39</m:t>
                    </m:r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zh-CN" dirty="0">
                  <a:solidFill>
                    <a:prstClr val="black"/>
                  </a:solidFill>
                </a:endParaRPr>
              </a:p>
              <a:p>
                <a:pPr marL="0" indent="0" algn="ctr">
                  <a:buNone/>
                </a:pPr>
                <a:endParaRPr kumimoji="1" lang="en-US" altLang="zh-CN" dirty="0"/>
              </a:p>
              <a:p>
                <a:pPr marL="0" indent="0" algn="ctr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92CFC-EDD8-8648-A6C5-2EE8F3612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293" y="1116784"/>
                <a:ext cx="11307336" cy="5623141"/>
              </a:xfrm>
              <a:blipFill>
                <a:blip r:embed="rId3"/>
                <a:stretch>
                  <a:fillRect l="-162" t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1FD65A-7439-F448-AA15-7D317F1C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77"/>
            <a:ext cx="640080" cy="365125"/>
          </a:xfrm>
        </p:spPr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25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1F06F-59A3-9240-87F2-5B4B459D2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479" y="-4044954"/>
            <a:ext cx="3048729" cy="6367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7610CA8-BEA0-B041-874B-6F8F289B63D9}"/>
                  </a:ext>
                </a:extLst>
              </p:cNvPr>
              <p:cNvSpPr/>
              <p:nvPr/>
            </p:nvSpPr>
            <p:spPr>
              <a:xfrm>
                <a:off x="11117517" y="2185915"/>
                <a:ext cx="387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7610CA8-BEA0-B041-874B-6F8F289B6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517" y="2185915"/>
                <a:ext cx="387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C679D6-EFDB-7E4B-9E0C-F390E120056A}"/>
                  </a:ext>
                </a:extLst>
              </p:cNvPr>
              <p:cNvSpPr/>
              <p:nvPr/>
            </p:nvSpPr>
            <p:spPr>
              <a:xfrm>
                <a:off x="9294801" y="2139829"/>
                <a:ext cx="355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C679D6-EFDB-7E4B-9E0C-F390E1200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801" y="2139829"/>
                <a:ext cx="3554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ADF1C0DD-BC1B-8E49-9FFA-4CF8FBF49478}"/>
              </a:ext>
            </a:extLst>
          </p:cNvPr>
          <p:cNvSpPr/>
          <p:nvPr/>
        </p:nvSpPr>
        <p:spPr>
          <a:xfrm>
            <a:off x="10247971" y="1527720"/>
            <a:ext cx="334536" cy="328961"/>
          </a:xfrm>
          <a:prstGeom prst="ellipse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复杂度分析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4C925F7-6AF4-2843-930D-9F72F1BE1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399" y="913844"/>
                <a:ext cx="10752667" cy="4975448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dirty="0"/>
                  <a:t>数据复杂度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保证只有一个正确密钥保留，所需的选择明文数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选择明文：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1" lang="zh-CN" altLang="en-US" dirty="0"/>
                  <a:t>个选择明文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时间复杂度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采样、去噪：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1" lang="zh-CN" altLang="en-US" dirty="0"/>
                  <a:t>次加密运算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恢复子密钥：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/>
                    </m:sSup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solidFill>
                                <a:srgbClr val="9B320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rgbClr val="9B32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rgbClr val="9B320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rgbClr val="9B320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zh-CN" altLang="en-US" i="1">
                              <a:solidFill>
                                <a:srgbClr val="9B320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.34</m:t>
                          </m:r>
                        </m:sup>
                      </m:sSup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次一轮加密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存储复杂度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预计算表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标识错误密钥：每个密钥的可能性对应一个</a:t>
                </a:r>
                <a:r>
                  <a:rPr kumimoji="1" lang="en-US" altLang="zh-CN" dirty="0"/>
                  <a:t>1-bit</a:t>
                </a:r>
                <a:r>
                  <a:rPr kumimoji="1" lang="zh-CN" altLang="en-US" dirty="0"/>
                  <a:t>的计数器：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zh-CN" dirty="0"/>
                  <a:t>-bit</a:t>
                </a:r>
              </a:p>
              <a:p>
                <a:pPr lvl="1"/>
                <a:r>
                  <a:rPr kumimoji="1" lang="zh-CN" altLang="en-US" dirty="0"/>
                  <a:t>存储明密文对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4C925F7-6AF4-2843-930D-9F72F1BE1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399" y="913844"/>
                <a:ext cx="10752667" cy="4975448"/>
              </a:xfrm>
              <a:blipFill>
                <a:blip r:embed="rId3"/>
                <a:stretch>
                  <a:fillRect l="-1134" t="-1716" b="-21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FE34CD-5A4F-4B41-A662-2E8170BB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60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06CD3-6C47-D146-8A98-C9C115E1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不可能差分分析的概率模型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580C3D7-7754-2D49-819B-A4F1017FE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96752"/>
                <a:ext cx="11036808" cy="497544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去噪后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密钥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恢复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阶段使用的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消息对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个数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dirty="0"/>
                  <a:t>恢复的密钥比特数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dirty="0"/>
                  <a:t>每对消息识别出来的错误密钥个数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要使得错误密钥没有被识别出来的个数</a:t>
                </a:r>
                <a:r>
                  <a:rPr kumimoji="1" lang="en-US" altLang="zh-CN" dirty="0"/>
                  <a:t>&lt;1</a:t>
                </a:r>
                <a:r>
                  <a:rPr kumimoji="1" lang="zh-CN" altLang="en-US" dirty="0"/>
                  <a:t>，则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0" i="1" smtClean="0">
                          <a:solidFill>
                            <a:srgbClr val="9B320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2∙2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具体未被筛除的错误密钥个数由具体攻击而定，以实现复杂度的平衡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580C3D7-7754-2D49-819B-A4F1017FE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96752"/>
                <a:ext cx="11036808" cy="4975448"/>
              </a:xfrm>
              <a:blipFill>
                <a:blip r:embed="rId3"/>
                <a:stretch>
                  <a:fillRect l="-718" r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634E60-0EA2-374D-9A33-97AC693D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64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633D6-CA96-A04E-96DA-BEE1848B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不可能差分分析的攻击模型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0C6A54-61FD-6442-BA27-40EBDBFF9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 indent="0">
                  <a:buNone/>
                </a:pPr>
                <a:r>
                  <a:rPr kumimoji="1" lang="zh-CN" altLang="en-US" sz="2600" dirty="0"/>
                  <a:t>找到</a:t>
                </a:r>
                <a:r>
                  <a:rPr kumimoji="1" lang="en-US" altLang="zh-CN" sz="2600" i="1" dirty="0"/>
                  <a:t>r</a:t>
                </a:r>
                <a:r>
                  <a:rPr kumimoji="1" lang="en-US" altLang="zh-CN" sz="2600" dirty="0"/>
                  <a:t>-1</a:t>
                </a:r>
                <a:r>
                  <a:rPr kumimoji="1" lang="zh-CN" altLang="en-US" sz="2600" dirty="0"/>
                  <a:t>轮不可能差分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sz="2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zh-CN" altLang="en-US" sz="2600" dirty="0"/>
                  <a:t>；对要恢复的密钥的每个可能取值，设置</a:t>
                </a:r>
                <a:r>
                  <a:rPr kumimoji="1" lang="en-US" altLang="zh-CN" sz="2600" dirty="0"/>
                  <a:t>1-bit</a:t>
                </a:r>
                <a:r>
                  <a:rPr kumimoji="1" lang="zh-CN" altLang="en-US" sz="2600" dirty="0"/>
                  <a:t>的计数器，并初始化为</a:t>
                </a:r>
                <a:r>
                  <a:rPr kumimoji="1" lang="en-US" altLang="zh-CN" sz="2600" dirty="0"/>
                  <a:t>0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zh-CN" altLang="en-US" sz="2600" dirty="0"/>
                  <a:t>采样：选择满足输入差分为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600" dirty="0"/>
                  <a:t>的明文对，获得相应的密文对；</a:t>
                </a:r>
                <a:endParaRPr kumimoji="1" lang="en-US" altLang="zh-CN" sz="26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zh-CN" altLang="en-US" sz="2600" dirty="0">
                    <a:solidFill>
                      <a:prstClr val="black"/>
                    </a:solidFill>
                  </a:rPr>
                  <a:t>去噪：根据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sz="2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zh-CN" altLang="en-US" sz="2600" b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对密文对进行筛选</m:t>
                    </m:r>
                  </m:oMath>
                </a14:m>
                <a:r>
                  <a:rPr kumimoji="1" lang="zh-CN" altLang="en-US" sz="2600" dirty="0"/>
                  <a:t>（去噪）；</a:t>
                </a:r>
                <a:endParaRPr kumimoji="1" lang="en-US" altLang="zh-CN" sz="26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zh-CN" altLang="en-US" sz="2600" dirty="0"/>
                  <a:t>恢复密钥：建立与密钥有关的方程组，</a:t>
                </a:r>
                <a:r>
                  <a:rPr kumimoji="1" lang="zh-CN" altLang="en-US" dirty="0"/>
                  <a:t>满足方程组的解一定是错误密钥，将相应计数器置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。所有明文对处理完毕后，计数器仍为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的作为正确密钥的候选值。</a:t>
                </a:r>
                <a:endParaRPr kumimoji="1" lang="en-US" altLang="zh-CN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zh-CN" altLang="en-US" dirty="0"/>
                  <a:t>如有必要，再结合穷举攻击等方式唯一确定正确密钥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0C6A54-61FD-6442-BA27-40EBDBFF9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46" r="-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C72F43-D8F4-1E4E-9673-F132BE7F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70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F6A9F-7DA4-754F-AB88-E7117C9A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——</a:t>
            </a:r>
            <a:r>
              <a:rPr lang="zh-CN" altLang="en-US" dirty="0"/>
              <a:t>不可能差分分析的主要思想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C8080-BA0F-A140-B824-E477C3ED2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8058"/>
            <a:ext cx="10363200" cy="4975448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排除法</a:t>
            </a:r>
            <a:endParaRPr kumimoji="1" lang="en-US" altLang="zh-CN" dirty="0"/>
          </a:p>
          <a:p>
            <a:r>
              <a:rPr kumimoji="1" lang="zh-CN" altLang="en-US" dirty="0"/>
              <a:t>利用概率为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，即不可能出现的差分</a:t>
            </a:r>
            <a:endParaRPr kumimoji="1" lang="en-US" altLang="zh-CN" dirty="0"/>
          </a:p>
          <a:p>
            <a:r>
              <a:rPr kumimoji="1" lang="zh-CN" altLang="en-US" dirty="0"/>
              <a:t>恢复加（解）密到不可能差分的头（尾）部差分涉及的密钥，如果该密钥导致不可能差分出现，说明一定是错误密钥，将其从密钥空间中删除</a:t>
            </a:r>
            <a:endParaRPr kumimoji="1" lang="en-US" altLang="zh-CN" dirty="0"/>
          </a:p>
          <a:p>
            <a:r>
              <a:rPr kumimoji="1" lang="zh-CN" altLang="en-US" dirty="0"/>
              <a:t>所有错误密钥都被排除后，只剩正确密钥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思考：如何实现不可能差分的自动化搜索？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069F6-A534-5042-8577-8722A901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29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EB90D0-B04A-3E4B-8D17-E0E7C333E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" r="3234"/>
          <a:stretch/>
        </p:blipFill>
        <p:spPr>
          <a:xfrm>
            <a:off x="1156771" y="4203085"/>
            <a:ext cx="10234670" cy="1320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6D35B4-6023-4E4C-B2A7-DD5A6537386F}"/>
              </a:ext>
            </a:extLst>
          </p:cNvPr>
          <p:cNvSpPr/>
          <p:nvPr/>
        </p:nvSpPr>
        <p:spPr>
          <a:xfrm>
            <a:off x="2416193" y="4293227"/>
            <a:ext cx="6608766" cy="1310626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8F335A-DAE0-5D47-903C-F15A0DFAF3AE}"/>
                  </a:ext>
                </a:extLst>
              </p:cNvPr>
              <p:cNvSpPr/>
              <p:nvPr/>
            </p:nvSpPr>
            <p:spPr>
              <a:xfrm>
                <a:off x="2416192" y="5269785"/>
                <a:ext cx="474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8F335A-DAE0-5D47-903C-F15A0DFAF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192" y="5269785"/>
                <a:ext cx="474489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40D3EF-B4EF-E847-A23A-1D8D04DFB530}"/>
                  </a:ext>
                </a:extLst>
              </p:cNvPr>
              <p:cNvSpPr/>
              <p:nvPr/>
            </p:nvSpPr>
            <p:spPr>
              <a:xfrm>
                <a:off x="8357853" y="5269785"/>
                <a:ext cx="691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40D3EF-B4EF-E847-A23A-1D8D04DFB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853" y="5269785"/>
                <a:ext cx="69140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5B36053-A135-0F4B-8AA7-5E846E9CF903}"/>
              </a:ext>
            </a:extLst>
          </p:cNvPr>
          <p:cNvCxnSpPr>
            <a:cxnSpLocks/>
          </p:cNvCxnSpPr>
          <p:nvPr/>
        </p:nvCxnSpPr>
        <p:spPr>
          <a:xfrm>
            <a:off x="2879738" y="5570275"/>
            <a:ext cx="2093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85E869D-DE68-FF41-B585-CD66A01E6990}"/>
              </a:ext>
            </a:extLst>
          </p:cNvPr>
          <p:cNvCxnSpPr>
            <a:cxnSpLocks/>
          </p:cNvCxnSpPr>
          <p:nvPr/>
        </p:nvCxnSpPr>
        <p:spPr>
          <a:xfrm flipH="1">
            <a:off x="6389649" y="5570275"/>
            <a:ext cx="20676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爆炸形 2 13">
            <a:extLst>
              <a:ext uri="{FF2B5EF4-FFF2-40B4-BE49-F238E27FC236}">
                <a16:creationId xmlns:a16="http://schemas.microsoft.com/office/drawing/2014/main" id="{F4C42286-D46A-BF4E-BFF0-A268BFFB4083}"/>
              </a:ext>
            </a:extLst>
          </p:cNvPr>
          <p:cNvSpPr/>
          <p:nvPr/>
        </p:nvSpPr>
        <p:spPr>
          <a:xfrm>
            <a:off x="4812758" y="5200760"/>
            <a:ext cx="1825178" cy="806185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矛盾！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0E5FDC-27BE-EE47-AE5F-C0122BD558FC}"/>
              </a:ext>
            </a:extLst>
          </p:cNvPr>
          <p:cNvSpPr txBox="1"/>
          <p:nvPr/>
        </p:nvSpPr>
        <p:spPr>
          <a:xfrm>
            <a:off x="3845132" y="5559111"/>
            <a:ext cx="72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</a:rPr>
              <a:t>Pr</a:t>
            </a:r>
            <a:r>
              <a:rPr kumimoji="1" lang="en-US" altLang="zh-CN" dirty="0">
                <a:solidFill>
                  <a:srgbClr val="C00000"/>
                </a:solidFill>
              </a:rPr>
              <a:t>=1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4B4AE4-5CFB-9146-A17E-C07BB6568257}"/>
              </a:ext>
            </a:extLst>
          </p:cNvPr>
          <p:cNvSpPr txBox="1"/>
          <p:nvPr/>
        </p:nvSpPr>
        <p:spPr>
          <a:xfrm>
            <a:off x="7065399" y="5554773"/>
            <a:ext cx="72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</a:rPr>
              <a:t>Pr</a:t>
            </a:r>
            <a:r>
              <a:rPr kumimoji="1" lang="en-US" altLang="zh-CN" dirty="0">
                <a:solidFill>
                  <a:srgbClr val="C00000"/>
                </a:solidFill>
              </a:rPr>
              <a:t>=1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FCBB697-4E42-094D-B61F-EA1AD2299327}"/>
              </a:ext>
            </a:extLst>
          </p:cNvPr>
          <p:cNvSpPr/>
          <p:nvPr/>
        </p:nvSpPr>
        <p:spPr>
          <a:xfrm>
            <a:off x="10359483" y="4293227"/>
            <a:ext cx="345688" cy="390292"/>
          </a:xfrm>
          <a:prstGeom prst="ellipse">
            <a:avLst/>
          </a:prstGeom>
          <a:noFill/>
          <a:ln>
            <a:solidFill>
              <a:srgbClr val="9B32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373E7D-A43E-5449-AEC2-60F6B61F1A5F}"/>
              </a:ext>
            </a:extLst>
          </p:cNvPr>
          <p:cNvSpPr/>
          <p:nvPr/>
        </p:nvSpPr>
        <p:spPr>
          <a:xfrm>
            <a:off x="10088746" y="3092898"/>
            <a:ext cx="8002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采样</a:t>
            </a:r>
            <a:endParaRPr lang="en-US" alt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去噪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排除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FE2329E-2723-7946-A076-70599E6EFAD2}"/>
              </a:ext>
            </a:extLst>
          </p:cNvPr>
          <p:cNvSpPr/>
          <p:nvPr/>
        </p:nvSpPr>
        <p:spPr>
          <a:xfrm>
            <a:off x="1843586" y="4314600"/>
            <a:ext cx="345688" cy="390292"/>
          </a:xfrm>
          <a:prstGeom prst="ellipse">
            <a:avLst/>
          </a:prstGeom>
          <a:noFill/>
          <a:ln>
            <a:solidFill>
              <a:srgbClr val="9B32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6AA6C0-8DD7-4051-B6B8-BCF422485578}"/>
              </a:ext>
            </a:extLst>
          </p:cNvPr>
          <p:cNvSpPr/>
          <p:nvPr/>
        </p:nvSpPr>
        <p:spPr>
          <a:xfrm>
            <a:off x="879529" y="4795775"/>
            <a:ext cx="4042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sz="28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A8BE1CA-7796-446C-B18A-92B2410E5671}"/>
              </a:ext>
            </a:extLst>
          </p:cNvPr>
          <p:cNvSpPr/>
          <p:nvPr/>
        </p:nvSpPr>
        <p:spPr>
          <a:xfrm>
            <a:off x="11279574" y="4863485"/>
            <a:ext cx="4235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i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8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3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4" grpId="0" animBg="1"/>
      <p:bldP spid="15" grpId="0"/>
      <p:bldP spid="16" grpId="0"/>
      <p:bldP spid="21" grpId="0" animBg="1"/>
      <p:bldP spid="23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8408B-CA20-2D45-81B9-CCA58161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F414E7-02E6-6244-B703-DF46EC5B8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zh-CN" altLang="en-US" dirty="0"/>
              <a:t>差分分析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截断差分：放宽限制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回飞棒攻击和矩形攻击：错位级联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B617A-86CA-2B40-8AA5-109B6D23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6D45CCC-73DA-2B40-8760-D86FCAC6D400}"/>
              </a:ext>
            </a:extLst>
          </p:cNvPr>
          <p:cNvGrpSpPr/>
          <p:nvPr/>
        </p:nvGrpSpPr>
        <p:grpSpPr>
          <a:xfrm>
            <a:off x="4589547" y="3362633"/>
            <a:ext cx="4849600" cy="2809568"/>
            <a:chOff x="7914037" y="4174629"/>
            <a:chExt cx="3205485" cy="228071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AB13EE-2B9E-004C-8413-AD2F68C3A006}"/>
                </a:ext>
              </a:extLst>
            </p:cNvPr>
            <p:cNvGrpSpPr/>
            <p:nvPr/>
          </p:nvGrpSpPr>
          <p:grpSpPr>
            <a:xfrm>
              <a:off x="9229441" y="4174629"/>
              <a:ext cx="1890081" cy="2280719"/>
              <a:chOff x="9229441" y="4174629"/>
              <a:chExt cx="1890081" cy="228071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BE40218-E0DD-6948-9FB7-FEEE70F28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3728" y="4174629"/>
                <a:ext cx="1865794" cy="22807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37C4537-8360-EA46-B495-B0DAEFACA13D}"/>
                      </a:ext>
                    </a:extLst>
                  </p:cNvPr>
                  <p:cNvSpPr/>
                  <p:nvPr/>
                </p:nvSpPr>
                <p:spPr>
                  <a:xfrm>
                    <a:off x="9253728" y="4477662"/>
                    <a:ext cx="1510916" cy="243649"/>
                  </a:xfrm>
                  <a:prstGeom prst="rect">
                    <a:avLst/>
                  </a:prstGeom>
                  <a:solidFill>
                    <a:schemeClr val="accent1">
                      <a:alpha val="21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oMath>
                      </m:oMathPara>
                    </a14:m>
                    <a:endParaRPr kumimoji="1" lang="zh-CN" alt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37C4537-8360-EA46-B495-B0DAEFACA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3728" y="4477662"/>
                    <a:ext cx="1510916" cy="24364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0E14C576-E6AF-9E4A-A674-5D818C8F0626}"/>
                      </a:ext>
                    </a:extLst>
                  </p:cNvPr>
                  <p:cNvSpPr/>
                  <p:nvPr/>
                </p:nvSpPr>
                <p:spPr>
                  <a:xfrm>
                    <a:off x="9253728" y="5093749"/>
                    <a:ext cx="1510916" cy="234155"/>
                  </a:xfrm>
                  <a:prstGeom prst="rect">
                    <a:avLst/>
                  </a:prstGeom>
                  <a:solidFill>
                    <a:schemeClr val="accent1">
                      <a:alpha val="21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oMath>
                      </m:oMathPara>
                    </a14:m>
                    <a:endParaRPr kumimoji="1" lang="zh-CN" alt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0E14C576-E6AF-9E4A-A674-5D818C8F06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3728" y="5093749"/>
                    <a:ext cx="1510916" cy="2341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5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C32BE55E-D987-3B48-876D-BFC1FE764947}"/>
                      </a:ext>
                    </a:extLst>
                  </p:cNvPr>
                  <p:cNvSpPr/>
                  <p:nvPr/>
                </p:nvSpPr>
                <p:spPr>
                  <a:xfrm rot="19339070">
                    <a:off x="9306113" y="6108988"/>
                    <a:ext cx="727200" cy="169200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  <a:alpha val="21000"/>
                    </a:schemeClr>
                  </a:solidFill>
                  <a:ln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oMath>
                      </m:oMathPara>
                    </a14:m>
                    <a:endParaRPr kumimoji="1" lang="zh-CN" altLang="en-US" sz="140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C32BE55E-D987-3B48-876D-BFC1FE7649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339070">
                    <a:off x="9306113" y="6108988"/>
                    <a:ext cx="727200" cy="1692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rgbClr val="00B0F0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FD0CA6BE-CC73-1E4A-AD38-67B9627C466E}"/>
                      </a:ext>
                    </a:extLst>
                  </p:cNvPr>
                  <p:cNvSpPr/>
                  <p:nvPr/>
                </p:nvSpPr>
                <p:spPr>
                  <a:xfrm rot="19339070">
                    <a:off x="9229441" y="5531581"/>
                    <a:ext cx="728466" cy="16911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  <a:alpha val="21000"/>
                    </a:schemeClr>
                  </a:solidFill>
                  <a:ln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kumimoji="1" lang="zh-CN" altLang="en-US" sz="1400" b="1" dirty="0"/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FD0CA6BE-CC73-1E4A-AD38-67B9627C46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339070">
                    <a:off x="9229441" y="5531581"/>
                    <a:ext cx="728466" cy="16911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00B0F0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id="{45AC9B2B-6EF2-5348-B287-FA3461E0F7DB}"/>
                </a:ext>
              </a:extLst>
            </p:cNvPr>
            <p:cNvSpPr/>
            <p:nvPr/>
          </p:nvSpPr>
          <p:spPr>
            <a:xfrm>
              <a:off x="7914037" y="4530603"/>
              <a:ext cx="9299" cy="702371"/>
            </a:xfrm>
            <a:custGeom>
              <a:avLst/>
              <a:gdLst>
                <a:gd name="connsiteX0" fmla="*/ 0 w 12192"/>
                <a:gd name="connsiteY0" fmla="*/ 0 h 816864"/>
                <a:gd name="connsiteX1" fmla="*/ 12192 w 12192"/>
                <a:gd name="connsiteY1" fmla="*/ 816864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" h="816864">
                  <a:moveTo>
                    <a:pt x="0" y="0"/>
                  </a:moveTo>
                  <a:lnTo>
                    <a:pt x="12192" y="816864"/>
                  </a:ln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E7258C6-FC0D-4144-A7AE-3879D43092AC}"/>
              </a:ext>
            </a:extLst>
          </p:cNvPr>
          <p:cNvGrpSpPr/>
          <p:nvPr/>
        </p:nvGrpSpPr>
        <p:grpSpPr>
          <a:xfrm>
            <a:off x="1709957" y="1757916"/>
            <a:ext cx="9241787" cy="601318"/>
            <a:chOff x="1085088" y="2806192"/>
            <a:chExt cx="9241787" cy="6013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8568ACB7-630A-574D-9CBB-CE0430404E61}"/>
                    </a:ext>
                  </a:extLst>
                </p:cNvPr>
                <p:cNvSpPr/>
                <p:nvPr/>
              </p:nvSpPr>
              <p:spPr>
                <a:xfrm>
                  <a:off x="1085088" y="2806192"/>
                  <a:ext cx="9241787" cy="601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4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brk m:alnAt="2"/>
                            </m:rPr>
                            <a:rPr kumimoji="1"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𝑒𝑛𝑐𝑟𝑦𝑝𝑡𝑖𝑜𝑛</m:t>
                          </m:r>
                        </m:e>
                      </m:groupChr>
                    </m:oMath>
                  </a14:m>
                  <a:r>
                    <a:rPr kumimoji="1" lang="en-US" altLang="zh-CN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zh-CN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brk m:alnAt="2"/>
                            </m:rPr>
                            <a:rPr kumimoji="1"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𝑒𝑛𝑐𝑟𝑦𝑝𝑡𝑖𝑜𝑛</m:t>
                          </m:r>
                        </m:e>
                      </m:groupChr>
                    </m:oMath>
                  </a14:m>
                  <a:r>
                    <a:rPr kumimoji="1" lang="en-US" altLang="zh-CN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zh-CN" sz="2400" dirty="0">
                      <a:ea typeface="Cambria Math" panose="02040503050406030204" pitchFamily="18" charset="0"/>
                    </a:rPr>
                    <a:t> …</a:t>
                  </a:r>
                  <a14:m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brk m:alnAt="2"/>
                            </m:rPr>
                            <a:rPr kumimoji="1"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𝑒𝑛𝑐𝑟𝑦𝑝𝑡𝑖𝑜𝑛</m:t>
                          </m:r>
                        </m:e>
                      </m:groupChr>
                    </m:oMath>
                  </a14:m>
                  <a:r>
                    <a:rPr kumimoji="1" lang="en-US" altLang="zh-CN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brk m:alnAt="2"/>
                            </m:rPr>
                            <a:rPr kumimoji="1"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𝑒𝑛𝑐𝑟𝑦𝑝𝑡𝑖𝑜𝑛</m:t>
                          </m:r>
                        </m:e>
                      </m:groupCh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8568ACB7-630A-574D-9CBB-CE0430404E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" y="2806192"/>
                  <a:ext cx="9241787" cy="601318"/>
                </a:xfrm>
                <a:prstGeom prst="rect">
                  <a:avLst/>
                </a:prstGeom>
                <a:blipFill>
                  <a:blip r:embed="rId9"/>
                  <a:stretch>
                    <a:fillRect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D089B3B-493C-C743-9B41-2D6D24A1712E}"/>
                </a:ext>
              </a:extLst>
            </p:cNvPr>
            <p:cNvSpPr/>
            <p:nvPr/>
          </p:nvSpPr>
          <p:spPr>
            <a:xfrm>
              <a:off x="3094344" y="2992158"/>
              <a:ext cx="414528" cy="39608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4AD772F-08B1-1445-97F9-2382E8E70078}"/>
                </a:ext>
              </a:extLst>
            </p:cNvPr>
            <p:cNvSpPr/>
            <p:nvPr/>
          </p:nvSpPr>
          <p:spPr>
            <a:xfrm>
              <a:off x="5130408" y="2992158"/>
              <a:ext cx="414528" cy="39608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7ECF1B1-ED25-6F40-B077-2709D66F773D}"/>
                </a:ext>
              </a:extLst>
            </p:cNvPr>
            <p:cNvSpPr/>
            <p:nvPr/>
          </p:nvSpPr>
          <p:spPr>
            <a:xfrm>
              <a:off x="7373736" y="2992158"/>
              <a:ext cx="782712" cy="39608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522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0178D-9B98-2A4A-8C93-BFF84431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导入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C9A181-CC46-8C4B-994E-A72F04162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kumimoji="1" lang="zh-CN" altLang="en-US" dirty="0"/>
                  <a:t>差分分析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发现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高概率</a:t>
                </a:r>
                <a:r>
                  <a:rPr kumimoji="1" lang="zh-CN" altLang="en-US" dirty="0"/>
                  <a:t>差分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brk m:alnAt="2"/>
                          </m:r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𝑟𝑜𝑢𝑛𝑑</m:t>
                        </m:r>
                        <m:r>
                          <m:rPr>
                            <m:brk m:alnAt="2"/>
                          </m:rPr>
                          <a:rPr kumimoji="1"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groupCh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sz="800" dirty="0"/>
              </a:p>
              <a:p>
                <a:r>
                  <a:rPr kumimoji="1" lang="zh-CN" altLang="en-US" dirty="0"/>
                  <a:t>概率为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零</a:t>
                </a:r>
                <a:r>
                  <a:rPr kumimoji="1" lang="zh-CN" altLang="en-US" dirty="0"/>
                  <a:t>的差分有用么？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不可能事件也是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不随机</a:t>
                </a:r>
                <a:r>
                  <a:rPr kumimoji="1" lang="zh-CN" altLang="en-US" dirty="0"/>
                  <a:t>事件！也可用于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区分</a:t>
                </a:r>
                <a:r>
                  <a:rPr kumimoji="1" lang="zh-CN" altLang="en-US" dirty="0"/>
                  <a:t>！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不可能差分！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C9A181-CC46-8C4B-994E-A72F04162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1591" b="-3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79AE4A-1B16-3F44-B1A7-C31769F6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8EDEC06-AE31-4A4B-902D-FFEE53A34D55}"/>
                  </a:ext>
                </a:extLst>
              </p:cNvPr>
              <p:cNvSpPr/>
              <p:nvPr/>
            </p:nvSpPr>
            <p:spPr>
              <a:xfrm>
                <a:off x="4851925" y="2541317"/>
                <a:ext cx="1658852" cy="10143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sz="3200" b="0" i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b="0" i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zh-CN" altLang="en-US" sz="3200" b="0" i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8EDEC06-AE31-4A4B-902D-FFEE53A34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25" y="2541317"/>
                <a:ext cx="1658852" cy="1014317"/>
              </a:xfrm>
              <a:prstGeom prst="rect">
                <a:avLst/>
              </a:prstGeom>
              <a:blipFill>
                <a:blip r:embed="rId4"/>
                <a:stretch>
                  <a:fillRect l="-3759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160B655-86C6-8847-BA2E-C98C3D0A9559}"/>
              </a:ext>
            </a:extLst>
          </p:cNvPr>
          <p:cNvCxnSpPr/>
          <p:nvPr/>
        </p:nvCxnSpPr>
        <p:spPr>
          <a:xfrm>
            <a:off x="1798400" y="3954099"/>
            <a:ext cx="7716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66569B2-D583-3E4C-9D36-220806A945C4}"/>
              </a:ext>
            </a:extLst>
          </p:cNvPr>
          <p:cNvSpPr/>
          <p:nvPr/>
        </p:nvSpPr>
        <p:spPr>
          <a:xfrm>
            <a:off x="1238631" y="3492434"/>
            <a:ext cx="5597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54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213A78-C0E0-F244-83A0-11DA2B40BC4E}"/>
              </a:ext>
            </a:extLst>
          </p:cNvPr>
          <p:cNvSpPr/>
          <p:nvPr/>
        </p:nvSpPr>
        <p:spPr>
          <a:xfrm>
            <a:off x="9564302" y="3492434"/>
            <a:ext cx="5597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6334016-7F96-8446-A53D-203C19E4E18A}"/>
              </a:ext>
            </a:extLst>
          </p:cNvPr>
          <p:cNvGrpSpPr/>
          <p:nvPr/>
        </p:nvGrpSpPr>
        <p:grpSpPr>
          <a:xfrm>
            <a:off x="2129998" y="3837011"/>
            <a:ext cx="492058" cy="746196"/>
            <a:chOff x="2129998" y="4154003"/>
            <a:chExt cx="492058" cy="7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864A959D-DB76-9B44-8F7B-F68AC769170F}"/>
                    </a:ext>
                  </a:extLst>
                </p:cNvPr>
                <p:cNvSpPr/>
                <p:nvPr/>
              </p:nvSpPr>
              <p:spPr>
                <a:xfrm>
                  <a:off x="2129998" y="4289263"/>
                  <a:ext cx="492058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864A959D-DB76-9B44-8F7B-F68AC76917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998" y="4289263"/>
                  <a:ext cx="492058" cy="610936"/>
                </a:xfrm>
                <a:prstGeom prst="rect">
                  <a:avLst/>
                </a:prstGeom>
                <a:blipFill>
                  <a:blip r:embed="rId5"/>
                  <a:stretch>
                    <a:fillRect b="-81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三角形 18">
              <a:extLst>
                <a:ext uri="{FF2B5EF4-FFF2-40B4-BE49-F238E27FC236}">
                  <a16:creationId xmlns:a16="http://schemas.microsoft.com/office/drawing/2014/main" id="{42684D2E-484F-634C-907C-624062595945}"/>
                </a:ext>
              </a:extLst>
            </p:cNvPr>
            <p:cNvSpPr/>
            <p:nvPr/>
          </p:nvSpPr>
          <p:spPr>
            <a:xfrm>
              <a:off x="2219912" y="4154003"/>
              <a:ext cx="295288" cy="248861"/>
            </a:xfrm>
            <a:prstGeom prst="triangle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3935807-DDA2-4842-9B1C-044936620D8A}"/>
              </a:ext>
            </a:extLst>
          </p:cNvPr>
          <p:cNvGrpSpPr/>
          <p:nvPr/>
        </p:nvGrpSpPr>
        <p:grpSpPr>
          <a:xfrm>
            <a:off x="5120854" y="3895554"/>
            <a:ext cx="825249" cy="142603"/>
            <a:chOff x="5120854" y="4212546"/>
            <a:chExt cx="825249" cy="14260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76B69E0-C934-5E4F-B383-3680680D3C6F}"/>
                </a:ext>
              </a:extLst>
            </p:cNvPr>
            <p:cNvSpPr/>
            <p:nvPr/>
          </p:nvSpPr>
          <p:spPr>
            <a:xfrm>
              <a:off x="5120854" y="4212546"/>
              <a:ext cx="133200" cy="1317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DB1AA51-F5EA-EF40-99E1-3DE3B4CADB22}"/>
                </a:ext>
              </a:extLst>
            </p:cNvPr>
            <p:cNvSpPr/>
            <p:nvPr/>
          </p:nvSpPr>
          <p:spPr>
            <a:xfrm>
              <a:off x="5303313" y="4215267"/>
              <a:ext cx="133200" cy="1317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DE01E60-5897-7B4D-8590-360B8534520F}"/>
                </a:ext>
              </a:extLst>
            </p:cNvPr>
            <p:cNvSpPr/>
            <p:nvPr/>
          </p:nvSpPr>
          <p:spPr>
            <a:xfrm>
              <a:off x="5630444" y="4220655"/>
              <a:ext cx="133200" cy="1317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C6BB4A1-BEB9-8145-B333-78F06061CFE9}"/>
                </a:ext>
              </a:extLst>
            </p:cNvPr>
            <p:cNvSpPr/>
            <p:nvPr/>
          </p:nvSpPr>
          <p:spPr>
            <a:xfrm>
              <a:off x="5812903" y="4223376"/>
              <a:ext cx="133200" cy="1317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15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6" grpId="0"/>
      <p:bldP spid="16" grpId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72F3F-8493-5343-83A2-E3F5C54C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6" y="188875"/>
            <a:ext cx="10363200" cy="928144"/>
          </a:xfrm>
        </p:spPr>
        <p:txBody>
          <a:bodyPr/>
          <a:lstStyle/>
          <a:p>
            <a:r>
              <a:rPr kumimoji="1" lang="zh-CN" altLang="en-US" dirty="0"/>
              <a:t>教学目标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425662-6290-4343-BB09-F349BF181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3D5057-968E-8D47-B5AD-C4D5D77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9583DFB-376A-DC47-AA24-0BF25FB61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369224"/>
              </p:ext>
            </p:extLst>
          </p:nvPr>
        </p:nvGraphicFramePr>
        <p:xfrm>
          <a:off x="914400" y="1036681"/>
          <a:ext cx="100500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1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2FCFC-B7CD-5043-BB19-3D68B2B0E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不可能事件在密码分析中的应用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032E5B-32E7-C842-932D-CCA65F6BE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Enigma</a:t>
            </a:r>
            <a:r>
              <a:rPr kumimoji="1" lang="zh-CN" altLang="en-US" dirty="0"/>
              <a:t>的分析</a:t>
            </a:r>
            <a:endParaRPr kumimoji="1" lang="en-US" altLang="zh-CN" dirty="0"/>
          </a:p>
          <a:p>
            <a:r>
              <a:rPr kumimoji="1" lang="zh-CN" altLang="en-US" dirty="0"/>
              <a:t>明文不可能加密为自身⇒猜测明密文之间的对应关系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7EDB7E-2210-6040-84A8-CB0AFF94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CDEBB0-D28E-BD49-AB5A-F922D7CD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50206"/>
            <a:ext cx="9587220" cy="1542292"/>
          </a:xfrm>
          <a:prstGeom prst="rect">
            <a:avLst/>
          </a:prstGeom>
        </p:spPr>
      </p:pic>
      <p:pic>
        <p:nvPicPr>
          <p:cNvPr id="6" name="图片 5">
            <a:hlinkClick r:id="rId4" tooltip="点我"/>
            <a:extLst>
              <a:ext uri="{FF2B5EF4-FFF2-40B4-BE49-F238E27FC236}">
                <a16:creationId xmlns:a16="http://schemas.microsoft.com/office/drawing/2014/main" id="{4F2A96E1-3AE2-344D-8DFE-F9D17C77D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159107"/>
            <a:ext cx="2330605" cy="2478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3A8B12-E93B-DB49-B728-22732DA69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432" y="4173322"/>
            <a:ext cx="3660468" cy="2477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27192B-E177-2D46-BDF8-AB826CB95B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476"/>
          <a:stretch/>
        </p:blipFill>
        <p:spPr>
          <a:xfrm>
            <a:off x="7496327" y="4181469"/>
            <a:ext cx="4210163" cy="24688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835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847A8-BB48-2A48-82F1-DDF3925F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不可能差分分析</a:t>
            </a:r>
            <a:r>
              <a:rPr kumimoji="1" lang="zh-CN" altLang="en-US" dirty="0"/>
              <a:t>（</a:t>
            </a:r>
            <a:r>
              <a:rPr kumimoji="1" lang="en-US" altLang="zh-CN" dirty="0"/>
              <a:t>Impossible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Cryptanalysis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4AEF1-070F-8344-B673-8747650DB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96751"/>
            <a:ext cx="10568066" cy="566124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正式提出（独立提出）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Technical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1998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L.R.</a:t>
            </a:r>
            <a:r>
              <a:rPr kumimoji="1" lang="zh-CN" altLang="en-US" dirty="0"/>
              <a:t> </a:t>
            </a:r>
            <a:r>
              <a:rPr kumimoji="1" lang="en-US" altLang="zh-CN" dirty="0"/>
              <a:t>Knudsen</a:t>
            </a:r>
            <a:r>
              <a:rPr kumimoji="1" lang="zh-CN" altLang="en-US" dirty="0"/>
              <a:t>，在研究</a:t>
            </a:r>
            <a:r>
              <a:rPr kumimoji="1" lang="en-US" altLang="zh-CN" dirty="0"/>
              <a:t>DEAL</a:t>
            </a:r>
            <a:r>
              <a:rPr kumimoji="1" lang="zh-CN" altLang="en-US" dirty="0"/>
              <a:t>算法的安全性时发现，</a:t>
            </a:r>
            <a:r>
              <a:rPr kumimoji="1" lang="zh-CN" altLang="en-US" dirty="0">
                <a:highlight>
                  <a:srgbClr val="FFFF00"/>
                </a:highlight>
              </a:rPr>
              <a:t>如果</a:t>
            </a:r>
            <a:r>
              <a:rPr kumimoji="1" lang="en-US" altLang="zh-CN" dirty="0">
                <a:highlight>
                  <a:srgbClr val="FFFF00"/>
                </a:highlight>
              </a:rPr>
              <a:t>Feistel</a:t>
            </a:r>
            <a:r>
              <a:rPr kumimoji="1" lang="zh-CN" altLang="en-US" dirty="0">
                <a:highlight>
                  <a:srgbClr val="FFFF00"/>
                </a:highlight>
              </a:rPr>
              <a:t>结构密码的轮函数是双射，则算法天然存在</a:t>
            </a:r>
            <a:r>
              <a:rPr kumimoji="1" lang="en-US" altLang="zh-CN" dirty="0">
                <a:highlight>
                  <a:srgbClr val="FFFF00"/>
                </a:highlight>
              </a:rPr>
              <a:t>5</a:t>
            </a:r>
            <a:r>
              <a:rPr kumimoji="1" lang="zh-CN" altLang="en-US" dirty="0">
                <a:highlight>
                  <a:srgbClr val="FFFF00"/>
                </a:highlight>
              </a:rPr>
              <a:t>轮不可能差分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dirty="0" err="1"/>
              <a:t>Eurocrypt</a:t>
            </a:r>
            <a:r>
              <a:rPr kumimoji="1" lang="zh-CN" altLang="en-US" dirty="0"/>
              <a:t> </a:t>
            </a:r>
            <a:r>
              <a:rPr kumimoji="1" lang="en-US" altLang="zh-CN" dirty="0"/>
              <a:t>1999</a:t>
            </a:r>
            <a:r>
              <a:rPr kumimoji="1" lang="zh-CN" altLang="en-US" dirty="0"/>
              <a:t>，</a:t>
            </a:r>
            <a:r>
              <a:rPr kumimoji="1" lang="en-US" altLang="zh-CN" dirty="0"/>
              <a:t>E.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Biham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Biryukov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Shamir</a:t>
            </a:r>
            <a:r>
              <a:rPr kumimoji="1" lang="zh-CN" altLang="en-US" dirty="0"/>
              <a:t>在研究</a:t>
            </a:r>
            <a:r>
              <a:rPr kumimoji="1" lang="en-US" altLang="zh-CN" dirty="0"/>
              <a:t>Skipjack</a:t>
            </a:r>
            <a:r>
              <a:rPr kumimoji="1" lang="zh-CN" altLang="en-US" dirty="0"/>
              <a:t>算法安全性时提出，</a:t>
            </a:r>
            <a:r>
              <a:rPr kumimoji="1" lang="en-US" altLang="zh-CN" dirty="0"/>
              <a:t>31/32</a:t>
            </a:r>
          </a:p>
          <a:p>
            <a:r>
              <a:rPr kumimoji="1" lang="zh-CN" altLang="en-US" dirty="0"/>
              <a:t>首次用于消息认证码的安全性分析</a:t>
            </a:r>
            <a:endParaRPr kumimoji="1" lang="en-US" altLang="zh-CN" dirty="0"/>
          </a:p>
          <a:p>
            <a:pPr lvl="1"/>
            <a:r>
              <a:rPr lang="en-US" altLang="zh-CN" dirty="0"/>
              <a:t>Crypto 2009,</a:t>
            </a:r>
            <a:r>
              <a:rPr lang="zh-CN" altLang="en-US" dirty="0"/>
              <a:t> </a:t>
            </a:r>
            <a:r>
              <a:rPr lang="en-US" altLang="zh-CN" b="1" dirty="0"/>
              <a:t>Wei Wang</a:t>
            </a:r>
            <a:r>
              <a:rPr lang="en-US" altLang="zh-CN" dirty="0"/>
              <a:t>, </a:t>
            </a:r>
            <a:r>
              <a:rPr lang="en-US" altLang="zh-CN" b="1" dirty="0" err="1"/>
              <a:t>Xiaoyun</a:t>
            </a:r>
            <a:r>
              <a:rPr lang="en-US" altLang="zh-CN" b="1" dirty="0"/>
              <a:t> Wang</a:t>
            </a:r>
            <a:r>
              <a:rPr lang="zh-CN" altLang="en-US" b="1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 err="1"/>
              <a:t>Guangwu</a:t>
            </a:r>
            <a:r>
              <a:rPr lang="en-US" altLang="zh-CN" b="1" dirty="0"/>
              <a:t> Xu</a:t>
            </a:r>
            <a:r>
              <a:rPr lang="en-US" altLang="zh-CN" dirty="0"/>
              <a:t>,</a:t>
            </a:r>
            <a:r>
              <a:rPr lang="zh-CN" altLang="zh-CN" b="1" dirty="0"/>
              <a:t> </a:t>
            </a:r>
            <a:r>
              <a:rPr lang="en-US" altLang="zh-CN" dirty="0"/>
              <a:t>Impossible Differential Cryptanalysis of PELICAN, MT-MAC-AES and PC-MAC-AES,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zh-CN" dirty="0"/>
              <a:t> </a:t>
            </a:r>
            <a:r>
              <a:rPr lang="en-US" altLang="zh-CN" dirty="0"/>
              <a:t>New Birthday Attacks on Some MACs Based on Block Ciphers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BAF729-8410-164A-B12A-B9187490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16AE3B-69B2-4946-A01B-3542067F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01" y="5051427"/>
            <a:ext cx="1045499" cy="158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F686F-EBED-4A20-96A8-00B19A74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不可能差分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EF638-E5E1-43CF-BCD6-1999C646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77B24A-8771-4499-94DC-7F7641AD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F990EC-AAA9-42A5-9F53-AB7A3106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8" y="2319183"/>
            <a:ext cx="11423659" cy="22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0223" y="624469"/>
            <a:ext cx="10582509" cy="3445726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defRPr/>
            </a:pP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br>
              <a:rPr kumimoji="1" lang="en-US" altLang="zh-CN" sz="3600" dirty="0"/>
            </a:br>
            <a:r>
              <a:rPr kumimoji="1" lang="zh-CN" altLang="en-US" sz="3600" dirty="0"/>
              <a:t>  不可能差</a:t>
            </a:r>
            <a:r>
              <a:rPr kumimoji="1" lang="zh-CN" altLang="en-US" sz="3600" dirty="0">
                <a:solidFill>
                  <a:schemeClr val="tx1"/>
                </a:solidFill>
              </a:rPr>
              <a:t>分的构造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021CB-61AB-CC40-93E6-22E1BB37D18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D5195-04D3-D648-BFE6-F1AD8D41E02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5E916-C3AA-414C-A272-4089A77B6DB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960338-D57B-774C-839B-99C9AACDBB8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93743F-8AE7-B64F-AC6C-B7E2EF65406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C5A80-59E3-7747-B0CE-B2A1F09CDBB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4C09C7-A500-C24A-AF57-0F52B590CA5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986A0E-F68C-EB49-A7D5-8EB84684D22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13" name="副标题 12">
            <a:extLst>
              <a:ext uri="{FF2B5EF4-FFF2-40B4-BE49-F238E27FC236}">
                <a16:creationId xmlns:a16="http://schemas.microsoft.com/office/drawing/2014/main" id="{83C3BEB7-6660-C146-A584-68D41BE64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58666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olling"/>
  <p:tag name="RAINPROBLEM" val="Polling"/>
  <p:tag name="ANONYMOUSPOLLING" val="False"/>
  <p:tag name="PROBLEMSCORE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Polli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Polli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Polli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18006</TotalTime>
  <Words>2086</Words>
  <Application>Microsoft Office PowerPoint</Application>
  <PresentationFormat>宽屏</PresentationFormat>
  <Paragraphs>327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Microsoft Yahei</vt:lpstr>
      <vt:lpstr>Calibri</vt:lpstr>
      <vt:lpstr>Cambria Math</vt:lpstr>
      <vt:lpstr>Rockwell</vt:lpstr>
      <vt:lpstr>Rockwell Extra Bold</vt:lpstr>
      <vt:lpstr>Times New Roman</vt:lpstr>
      <vt:lpstr>Wingdings</vt:lpstr>
      <vt:lpstr>木活字</vt:lpstr>
      <vt:lpstr>密码分析学  不可能差分分析</vt:lpstr>
      <vt:lpstr>PowerPoint 演示文稿</vt:lpstr>
      <vt:lpstr>回顾</vt:lpstr>
      <vt:lpstr>导入</vt:lpstr>
      <vt:lpstr>教学目标</vt:lpstr>
      <vt:lpstr>不可能事件在密码分析中的应用</vt:lpstr>
      <vt:lpstr>不可能差分分析（Impossible Differential Cryptanalysis）</vt:lpstr>
      <vt:lpstr>不可能差分</vt:lpstr>
      <vt:lpstr>        不可能差分的构造</vt:lpstr>
      <vt:lpstr>引入</vt:lpstr>
      <vt:lpstr>不可能差分构造原理</vt:lpstr>
      <vt:lpstr>不可能差分传播规则</vt:lpstr>
      <vt:lpstr>        不可能差分常见的矛盾形式</vt:lpstr>
      <vt:lpstr>PowerPoint 演示文稿</vt:lpstr>
      <vt:lpstr>5轮Feistel结构的不可能差分</vt:lpstr>
      <vt:lpstr>不可能差分常见的矛盾形式（1）</vt:lpstr>
      <vt:lpstr>不可能差分常见的矛盾形式（2）</vt:lpstr>
      <vt:lpstr>不可能差分常见的矛盾形式（3）</vt:lpstr>
      <vt:lpstr>        6轮Feistel结构的不可能差分分析</vt:lpstr>
      <vt:lpstr>PowerPoint 演示文稿</vt:lpstr>
      <vt:lpstr>采样</vt:lpstr>
      <vt:lpstr>去噪——筛除无用的密文对</vt:lpstr>
      <vt:lpstr>去噪——筛除无用的密文对</vt:lpstr>
      <vt:lpstr>恢复密钥——排除法</vt:lpstr>
      <vt:lpstr>恢复密钥——排除法</vt:lpstr>
      <vt:lpstr>复杂度分析</vt:lpstr>
      <vt:lpstr>不可能差分分析的概率模型</vt:lpstr>
      <vt:lpstr>不可能差分分析的攻击模型</vt:lpstr>
      <vt:lpstr>小结——不可能差分分析的主要思想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昕 李</cp:lastModifiedBy>
  <cp:revision>438</cp:revision>
  <dcterms:created xsi:type="dcterms:W3CDTF">2020-06-15T02:07:14Z</dcterms:created>
  <dcterms:modified xsi:type="dcterms:W3CDTF">2023-11-12T11:13:28Z</dcterms:modified>
</cp:coreProperties>
</file>